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50.png" ContentType="image/png"/>
  <Override PartName="/ppt/media/image149.png" ContentType="image/png"/>
  <Override PartName="/ppt/media/image147.png" ContentType="image/png"/>
  <Override PartName="/ppt/media/image145.png" ContentType="image/png"/>
  <Override PartName="/ppt/media/image142.png" ContentType="image/png"/>
  <Override PartName="/ppt/media/image141.png" ContentType="image/png"/>
  <Override PartName="/ppt/media/image139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0.png" ContentType="image/png"/>
  <Override PartName="/ppt/media/image120.jpeg" ContentType="image/jpeg"/>
  <Override PartName="/ppt/media/image119.png" ContentType="image/png"/>
  <Override PartName="/ppt/media/image123.png" ContentType="image/png"/>
  <Override PartName="/ppt/media/image116.png" ContentType="image/png"/>
  <Override PartName="/ppt/media/image127.png" ContentType="image/png"/>
  <Override PartName="/ppt/media/image113.png" ContentType="image/png"/>
  <Override PartName="/ppt/media/image125.png" ContentType="image/png"/>
  <Override PartName="/ppt/media/image112.png" ContentType="image/png"/>
  <Override PartName="/ppt/media/image107.png" ContentType="image/png"/>
  <Override PartName="/ppt/media/image105.png" ContentType="image/png"/>
  <Override PartName="/ppt/media/image151.png" ContentType="image/png"/>
  <Override PartName="/ppt/media/image98.png" ContentType="image/png"/>
  <Override PartName="/ppt/media/image96.png" ContentType="image/png"/>
  <Override PartName="/ppt/media/image94.png" ContentType="image/png"/>
  <Override PartName="/ppt/media/image109.png" ContentType="image/png"/>
  <Override PartName="/ppt/media/image92.png" ContentType="image/png"/>
  <Override PartName="/ppt/media/image90.png" ContentType="image/png"/>
  <Override PartName="/ppt/media/image152.png" ContentType="image/png"/>
  <Override PartName="/ppt/media/image88.png" ContentType="image/png"/>
  <Override PartName="/ppt/media/image84.png" ContentType="image/png"/>
  <Override PartName="/ppt/media/image103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106.png" ContentType="image/png"/>
  <Override PartName="/ppt/media/image95.png" ContentType="image/png"/>
  <Override PartName="/ppt/media/image76.png" ContentType="image/png"/>
  <Override PartName="/ppt/media/image93.png" ContentType="image/png"/>
  <Override PartName="/ppt/media/image75.png" ContentType="image/png"/>
  <Override PartName="/ppt/media/image74.jpeg" ContentType="image/jpeg"/>
  <Override PartName="/ppt/media/image102.png" ContentType="image/png"/>
  <Override PartName="/ppt/media/image73.png" ContentType="image/png"/>
  <Override PartName="/ppt/media/image70.png" ContentType="image/png"/>
  <Override PartName="/ppt/media/image104.png" ContentType="image/png"/>
  <Override PartName="/ppt/media/image138.png" ContentType="image/png"/>
  <Override PartName="/ppt/media/image118.png" ContentType="image/png"/>
  <Override PartName="/ppt/media/image129.png" ContentType="image/png"/>
  <Override PartName="/ppt/media/image68.png" ContentType="image/png"/>
  <Override PartName="/ppt/media/image69.png" ContentType="image/png"/>
  <Override PartName="/ppt/media/image115.jpeg" ContentType="image/jpeg"/>
  <Override PartName="/ppt/media/image67.png" ContentType="image/png"/>
  <Override PartName="/ppt/media/image66.png" ContentType="image/png"/>
  <Override PartName="/ppt/media/image122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78.png" ContentType="image/png"/>
  <Override PartName="/ppt/media/image58.png" ContentType="image/png"/>
  <Override PartName="/ppt/media/image57.png" ContentType="image/png"/>
  <Override PartName="/ppt/media/image97.png" ContentType="image/png"/>
  <Override PartName="/ppt/media/image61.png" ContentType="image/png"/>
  <Override PartName="/ppt/media/image54.png" ContentType="image/png"/>
  <Override PartName="/ppt/media/image52.png" ContentType="image/png"/>
  <Override PartName="/ppt/media/image86.png" ContentType="image/png"/>
  <Override PartName="/ppt/media/image50.png" ContentType="image/png"/>
  <Override PartName="/ppt/media/image128.png" ContentType="image/png"/>
  <Override PartName="/ppt/media/image49.png" ContentType="image/png"/>
  <Override PartName="/ppt/media/image89.png" ContentType="image/png"/>
  <Override PartName="/ppt/media/image45.png" ContentType="image/png"/>
  <Override PartName="/ppt/media/image132.png" ContentType="image/png"/>
  <Override PartName="/ppt/media/image44.png" ContentType="image/png"/>
  <Override PartName="/ppt/media/image111.png" ContentType="image/png"/>
  <Override PartName="/ppt/media/image43.png" ContentType="image/png"/>
  <Override PartName="/ppt/media/image124.png" ContentType="image/png"/>
  <Override PartName="/ppt/media/image42.png" ContentType="image/png"/>
  <Override PartName="/ppt/media/image41.png" ContentType="image/png"/>
  <Override PartName="/ppt/media/image110.jpeg" ContentType="image/jpeg"/>
  <Override PartName="/ppt/media/image148.png" ContentType="image/png"/>
  <Override PartName="/ppt/media/image39.png" ContentType="image/png"/>
  <Override PartName="/ppt/media/image36.png" ContentType="image/png"/>
  <Override PartName="/ppt/media/image144.png" ContentType="image/png"/>
  <Override PartName="/ppt/media/image56.jpeg" ContentType="image/jpeg"/>
  <Override PartName="/ppt/media/image35.wmf" ContentType="image/x-wmf"/>
  <Override PartName="/ppt/media/image60.png" ContentType="image/png"/>
  <Override PartName="/ppt/media/image131.png" ContentType="image/png"/>
  <Override PartName="/ppt/media/image32.png" ContentType="image/png"/>
  <Override PartName="/ppt/media/image146.png" ContentType="image/png"/>
  <Override PartName="/ppt/media/image55.png" ContentType="image/png"/>
  <Override PartName="/ppt/media/image77.png" ContentType="image/png"/>
  <Override PartName="/ppt/media/image37.png" ContentType="image/png"/>
  <Override PartName="/ppt/media/image99.png" ContentType="image/png"/>
  <Override PartName="/ppt/media/image31.png" ContentType="image/png"/>
  <Override PartName="/ppt/media/image29.jpeg" ContentType="image/jpeg"/>
  <Override PartName="/ppt/media/image143.png" ContentType="image/png"/>
  <Override PartName="/ppt/media/image26.png" ContentType="image/png"/>
  <Override PartName="/ppt/media/image121.png" ContentType="image/png"/>
  <Override PartName="/ppt/media/image23.png" ContentType="image/png"/>
  <Override PartName="/ppt/media/image21.jpeg" ContentType="image/jpeg"/>
  <Override PartName="/ppt/media/image46.png" ContentType="image/png"/>
  <Override PartName="/ppt/media/image62.png" ContentType="image/png"/>
  <Override PartName="/ppt/media/image140.png" ContentType="image/png"/>
  <Override PartName="/ppt/media/image28.jpeg" ContentType="image/jpeg"/>
  <Override PartName="/ppt/media/image38.png" ContentType="image/png"/>
  <Override PartName="/ppt/media/image33.png" ContentType="image/png"/>
  <Override PartName="/ppt/media/image87.png" ContentType="image/png"/>
  <Override PartName="/ppt/media/image126.png" ContentType="image/png"/>
  <Override PartName="/ppt/media/image25.png" ContentType="image/png"/>
  <Override PartName="/ppt/media/image19.jpeg" ContentType="image/jpeg"/>
  <Override PartName="/ppt/media/image14.jpeg" ContentType="image/jpeg"/>
  <Override PartName="/ppt/media/image91.png" ContentType="image/png"/>
  <Override PartName="/ppt/media/image18.png" ContentType="image/png"/>
  <Override PartName="/ppt/media/image114.png" ContentType="image/png"/>
  <Override PartName="/ppt/media/image13.jpeg" ContentType="image/jpeg"/>
  <Override PartName="/ppt/media/image51.png" ContentType="image/png"/>
  <Override PartName="/ppt/media/image12.jpeg" ContentType="image/jpeg"/>
  <Override PartName="/ppt/media/image20.jpeg" ContentType="image/jpeg"/>
  <Override PartName="/ppt/media/image11.jpeg" ContentType="image/jpeg"/>
  <Override PartName="/ppt/media/image30.jpeg" ContentType="image/jpeg"/>
  <Override PartName="/ppt/media/image71.png" ContentType="image/png"/>
  <Override PartName="/ppt/media/image53.png" ContentType="image/png"/>
  <Override PartName="/ppt/media/image22.jpeg" ContentType="image/jpeg"/>
  <Override PartName="/ppt/media/image100.png" ContentType="image/png"/>
  <Override PartName="/ppt/media/image117.png" ContentType="image/png"/>
  <Override PartName="/ppt/media/image48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108.png" ContentType="image/png"/>
  <Override PartName="/ppt/media/image7.jpeg" ContentType="image/jpeg"/>
  <Override PartName="/ppt/media/image24.png" ContentType="image/png"/>
  <Override PartName="/ppt/media/image27.jpeg" ContentType="image/jpeg"/>
  <Override PartName="/ppt/media/image5.png" ContentType="image/png"/>
  <Override PartName="/ppt/media/image16.png" ContentType="image/png"/>
  <Override PartName="/ppt/media/image4.jpeg" ContentType="image/jpeg"/>
  <Override PartName="/ppt/media/image17.png" ContentType="image/png"/>
  <Override PartName="/ppt/media/image3.jpeg" ContentType="image/jpeg"/>
  <Override PartName="/ppt/media/image79.png" ContentType="image/png"/>
  <Override PartName="/ppt/media/image47.png" ContentType="image/png"/>
  <Override PartName="/ppt/media/image34.png" ContentType="image/png"/>
  <Override PartName="/ppt/media/image2.jpeg" ContentType="image/jpeg"/>
  <Override PartName="/ppt/media/image101.png" ContentType="image/png"/>
  <Override PartName="/ppt/media/image6.png" ContentType="image/png"/>
  <Override PartName="/ppt/media/image85.jpeg" ContentType="image/jpeg"/>
  <Override PartName="/ppt/media/image10.png" ContentType="image/png"/>
  <Override PartName="/ppt/media/image59.png" ContentType="image/png"/>
  <Override PartName="/ppt/media/image1.jpeg" ContentType="image/jpe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8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3277FAC-BA22-4F7D-A3E9-F78859B0E3A9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489" name="CustomShape 2"/>
          <p:cNvSpPr/>
          <p:nvPr/>
        </p:nvSpPr>
        <p:spPr>
          <a:xfrm>
            <a:off x="3886560" y="8687520"/>
            <a:ext cx="297108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 strike="noStrike">
                <a:latin typeface="Arial"/>
              </a:rPr>
              <a:t>These are classic “business school” questions that try to determine the equity value of a given company.  If you solve a hard problem, great economic value to customers, vanquish competition, huge defensive moats, huge margins, great market size…bingo</a:t>
            </a:r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FE37F48-7104-4331-AA0D-D05098E7FE5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 strike="noStrike">
                <a:latin typeface="Arial"/>
              </a:rPr>
              <a:t>I would never send my clients to somebody else while we’re in a phase of high growth!</a:t>
            </a:r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25AAFED-142F-4AB1-BCD0-CA054D0833D5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 sz="2000" strike="noStrike">
                <a:latin typeface="Arial"/>
              </a:rPr>
              <a:t>The least feasibility are companies that are growing very strongly in their core businesses</a:t>
            </a:r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8B6298E-D6BC-4158-86D3-EF5C78831AE3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3672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67424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353600" y="990720"/>
            <a:ext cx="6435720" cy="513504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1353600" y="990720"/>
            <a:ext cx="6435720" cy="5135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57200" y="44280"/>
            <a:ext cx="8229240" cy="292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3672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3672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5720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1353600" y="990720"/>
            <a:ext cx="6435720" cy="513504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1353600" y="990720"/>
            <a:ext cx="6435720" cy="5135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457200" y="44280"/>
            <a:ext cx="8229240" cy="292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67424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3672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57200" y="3672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7424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1353600" y="990720"/>
            <a:ext cx="6435720" cy="51350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353600" y="990720"/>
            <a:ext cx="6435720" cy="5135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457200" y="44280"/>
            <a:ext cx="8229240" cy="292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3672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3672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5720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1353600" y="990720"/>
            <a:ext cx="6435720" cy="51350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1353600" y="990720"/>
            <a:ext cx="6435720" cy="5135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457200" y="44280"/>
            <a:ext cx="8229240" cy="2921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513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72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990720"/>
            <a:ext cx="401580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72720"/>
            <a:ext cx="8229240" cy="2449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9804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98040"/>
          </a:xfrm>
          <a:prstGeom prst="rect">
            <a:avLst/>
          </a:prstGeom>
          <a:ln w="9360">
            <a:noFill/>
          </a:ln>
        </p:spPr>
      </p:pic>
      <p:pic>
        <p:nvPicPr>
          <p:cNvPr id="2" name="Picture 2" descr=""/>
          <p:cNvPicPr/>
          <p:nvPr/>
        </p:nvPicPr>
        <p:blipFill>
          <a:blip r:embed="rId4"/>
          <a:srcRect l="0" t="20701" r="0" b="70949"/>
          <a:stretch/>
        </p:blipFill>
        <p:spPr>
          <a:xfrm>
            <a:off x="0" y="6531120"/>
            <a:ext cx="9143640" cy="326520"/>
          </a:xfrm>
          <a:prstGeom prst="rect">
            <a:avLst/>
          </a:prstGeom>
          <a:ln w="9360">
            <a:noFill/>
          </a:ln>
        </p:spPr>
      </p:pic>
      <p:pic>
        <p:nvPicPr>
          <p:cNvPr id="3" name="Picture 2" descr=""/>
          <p:cNvPicPr/>
          <p:nvPr/>
        </p:nvPicPr>
        <p:blipFill>
          <a:blip r:embed="rId5"/>
          <a:srcRect l="0" t="70159" r="0" b="11682"/>
          <a:stretch/>
        </p:blipFill>
        <p:spPr>
          <a:xfrm>
            <a:off x="0" y="0"/>
            <a:ext cx="9143640" cy="711000"/>
          </a:xfrm>
          <a:prstGeom prst="rect">
            <a:avLst/>
          </a:prstGeom>
          <a:ln w="9360">
            <a:noFill/>
          </a:ln>
        </p:spPr>
      </p:pic>
      <p:pic>
        <p:nvPicPr>
          <p:cNvPr id="4" name="Picture 7" descr=""/>
          <p:cNvPicPr/>
          <p:nvPr/>
        </p:nvPicPr>
        <p:blipFill>
          <a:blip r:embed="rId6"/>
          <a:stretch/>
        </p:blipFill>
        <p:spPr>
          <a:xfrm>
            <a:off x="336600" y="6591240"/>
            <a:ext cx="514080" cy="250560"/>
          </a:xfrm>
          <a:prstGeom prst="rect">
            <a:avLst/>
          </a:prstGeom>
          <a:ln w="9360">
            <a:noFill/>
          </a:ln>
        </p:spPr>
      </p:pic>
      <p:pic>
        <p:nvPicPr>
          <p:cNvPr id="5" name="Picture 11" descr=""/>
          <p:cNvPicPr/>
          <p:nvPr/>
        </p:nvPicPr>
        <p:blipFill>
          <a:blip r:embed="rId7"/>
          <a:stretch/>
        </p:blipFill>
        <p:spPr>
          <a:xfrm>
            <a:off x="336600" y="6591240"/>
            <a:ext cx="514080" cy="25056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939960" y="6586560"/>
            <a:ext cx="2895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ffffff"/>
                </a:solidFill>
                <a:latin typeface="Calibri"/>
              </a:rPr>
              <a:t>Payment and Promotions Platform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8344080" y="6567480"/>
            <a:ext cx="45684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3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chemeClr val="bg1"/>
          </a:solidFill>
          <a:ln w="3240">
            <a:noFill/>
          </a:ln>
          <a:effectLst>
            <a:outerShdw dir="5400000" dist="23000" rotWithShape="0">
              <a:srgbClr val="80808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9" name="Picture 2" descr=""/>
          <p:cNvPicPr/>
          <p:nvPr/>
        </p:nvPicPr>
        <p:blipFill>
          <a:blip r:embed="rId8"/>
          <a:stretch/>
        </p:blipFill>
        <p:spPr>
          <a:xfrm>
            <a:off x="0" y="1773360"/>
            <a:ext cx="9143640" cy="3919320"/>
          </a:xfrm>
          <a:prstGeom prst="rect">
            <a:avLst/>
          </a:prstGeom>
          <a:ln w="9360">
            <a:noFill/>
          </a:ln>
        </p:spPr>
      </p:pic>
      <p:sp>
        <p:nvSpPr>
          <p:cNvPr id="10" name="CustomShape 4"/>
          <p:cNvSpPr/>
          <p:nvPr/>
        </p:nvSpPr>
        <p:spPr>
          <a:xfrm>
            <a:off x="3678120" y="6642000"/>
            <a:ext cx="179352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a6a6a6"/>
                </a:solidFill>
                <a:latin typeface="Arial"/>
              </a:rPr>
              <a:t>© 2009 TrialPay. All rights reserved.</a:t>
            </a:r>
            <a:endParaRPr/>
          </a:p>
        </p:txBody>
      </p:sp>
      <p:pic>
        <p:nvPicPr>
          <p:cNvPr id="11" name="Picture 18" descr=""/>
          <p:cNvPicPr/>
          <p:nvPr/>
        </p:nvPicPr>
        <p:blipFill>
          <a:blip r:embed="rId9"/>
          <a:stretch/>
        </p:blipFill>
        <p:spPr>
          <a:xfrm>
            <a:off x="714240" y="1231920"/>
            <a:ext cx="1571400" cy="777600"/>
          </a:xfrm>
          <a:prstGeom prst="rect">
            <a:avLst/>
          </a:prstGeom>
          <a:ln w="9360">
            <a:noFill/>
          </a:ln>
        </p:spPr>
      </p:pic>
      <p:sp>
        <p:nvSpPr>
          <p:cNvPr id="12" name="PlaceHolder 5"/>
          <p:cNvSpPr>
            <a:spLocks noGrp="1"/>
          </p:cNvSpPr>
          <p:nvPr>
            <p:ph type="title"/>
          </p:nvPr>
        </p:nvSpPr>
        <p:spPr>
          <a:xfrm>
            <a:off x="642960" y="3160440"/>
            <a:ext cx="7954920" cy="6091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13" name="PlaceHolder 6"/>
          <p:cNvSpPr>
            <a:spLocks noGrp="1"/>
          </p:cNvSpPr>
          <p:nvPr>
            <p:ph type="body"/>
          </p:nvPr>
        </p:nvSpPr>
        <p:spPr>
          <a:xfrm>
            <a:off x="642960" y="4249440"/>
            <a:ext cx="3565800" cy="3844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Seventh Outline LevelClick to edit Master text styles</a:t>
            </a:r>
            <a:endParaRPr/>
          </a:p>
          <a:p>
            <a:r>
              <a:rPr lang="en-US" sz="900" strike="noStrike">
                <a:solidFill>
                  <a:srgbClr val="d9d9d9"/>
                </a:solidFill>
                <a:latin typeface="Calibri"/>
                <a:ea typeface="ＭＳ Ｐゴシック"/>
              </a:rPr>
              <a:t>Second level</a:t>
            </a:r>
            <a:endParaRPr/>
          </a:p>
        </p:txBody>
      </p:sp>
      <p:sp>
        <p:nvSpPr>
          <p:cNvPr id="14" name="PlaceHolder 7"/>
          <p:cNvSpPr>
            <a:spLocks noGrp="1"/>
          </p:cNvSpPr>
          <p:nvPr>
            <p:ph type="body"/>
          </p:nvPr>
        </p:nvSpPr>
        <p:spPr>
          <a:xfrm>
            <a:off x="642960" y="4648320"/>
            <a:ext cx="3565800" cy="2282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i="1" lang="en-US" sz="1100" strike="noStrike">
                <a:solidFill>
                  <a:srgbClr val="3eb1ff"/>
                </a:solidFill>
                <a:latin typeface="Calibri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1100" strike="noStrike">
                <a:solidFill>
                  <a:srgbClr val="3eb1ff"/>
                </a:solidFill>
                <a:latin typeface="Calibri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i="1" lang="en-US" sz="1100" strike="noStrike">
                <a:solidFill>
                  <a:srgbClr val="3eb1ff"/>
                </a:solidFill>
                <a:latin typeface="Calibri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i="1" lang="en-US" sz="1100" strike="noStrike">
                <a:solidFill>
                  <a:srgbClr val="3eb1ff"/>
                </a:solidFill>
                <a:latin typeface="Calibri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i="1" lang="en-US" sz="1100" strike="noStrike">
                <a:solidFill>
                  <a:srgbClr val="3eb1ff"/>
                </a:solidFill>
                <a:latin typeface="Calibri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i="1" lang="en-US" sz="1100" strike="noStrike">
                <a:solidFill>
                  <a:srgbClr val="3eb1ff"/>
                </a:solidFill>
                <a:latin typeface="Calibri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1100" strike="noStrike">
                <a:solidFill>
                  <a:srgbClr val="3eb1ff"/>
                </a:solidFill>
                <a:latin typeface="Calibri"/>
                <a:ea typeface="ＭＳ Ｐゴシック"/>
              </a:rPr>
              <a:t>Seventh Outline LevelClick to edit Master text styles</a:t>
            </a:r>
            <a:endParaRPr/>
          </a:p>
        </p:txBody>
      </p:sp>
      <p:sp>
        <p:nvSpPr>
          <p:cNvPr id="15" name="PlaceHolder 8"/>
          <p:cNvSpPr>
            <a:spLocks noGrp="1"/>
          </p:cNvSpPr>
          <p:nvPr>
            <p:ph type="body"/>
          </p:nvPr>
        </p:nvSpPr>
        <p:spPr>
          <a:xfrm>
            <a:off x="642960" y="3781800"/>
            <a:ext cx="3565800" cy="40752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1400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400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400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alibri"/>
              </a:rPr>
              <a:t>Seventh Outline LevelClick to edit Master text styles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98040"/>
          </a:xfrm>
          <a:prstGeom prst="rect">
            <a:avLst/>
          </a:prstGeom>
          <a:ln w="9360">
            <a:noFill/>
          </a:ln>
        </p:spPr>
      </p:pic>
      <p:pic>
        <p:nvPicPr>
          <p:cNvPr id="5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98040"/>
          </a:xfrm>
          <a:prstGeom prst="rect">
            <a:avLst/>
          </a:prstGeom>
          <a:ln w="9360">
            <a:noFill/>
          </a:ln>
        </p:spPr>
      </p:pic>
      <p:pic>
        <p:nvPicPr>
          <p:cNvPr id="52" name="Picture 2" descr=""/>
          <p:cNvPicPr/>
          <p:nvPr/>
        </p:nvPicPr>
        <p:blipFill>
          <a:blip r:embed="rId4"/>
          <a:srcRect l="0" t="20701" r="0" b="70949"/>
          <a:stretch/>
        </p:blipFill>
        <p:spPr>
          <a:xfrm>
            <a:off x="0" y="6531120"/>
            <a:ext cx="9143640" cy="326520"/>
          </a:xfrm>
          <a:prstGeom prst="rect">
            <a:avLst/>
          </a:prstGeom>
          <a:ln w="9360">
            <a:noFill/>
          </a:ln>
        </p:spPr>
      </p:pic>
      <p:pic>
        <p:nvPicPr>
          <p:cNvPr id="53" name="Picture 2" descr=""/>
          <p:cNvPicPr/>
          <p:nvPr/>
        </p:nvPicPr>
        <p:blipFill>
          <a:blip r:embed="rId5"/>
          <a:srcRect l="0" t="70159" r="0" b="11682"/>
          <a:stretch/>
        </p:blipFill>
        <p:spPr>
          <a:xfrm>
            <a:off x="0" y="0"/>
            <a:ext cx="9143640" cy="711000"/>
          </a:xfrm>
          <a:prstGeom prst="rect">
            <a:avLst/>
          </a:prstGeom>
          <a:ln w="9360">
            <a:noFill/>
          </a:ln>
        </p:spPr>
      </p:pic>
      <p:pic>
        <p:nvPicPr>
          <p:cNvPr id="54" name="Picture 7" descr=""/>
          <p:cNvPicPr/>
          <p:nvPr/>
        </p:nvPicPr>
        <p:blipFill>
          <a:blip r:embed="rId6"/>
          <a:stretch/>
        </p:blipFill>
        <p:spPr>
          <a:xfrm>
            <a:off x="336600" y="6591240"/>
            <a:ext cx="514080" cy="250560"/>
          </a:xfrm>
          <a:prstGeom prst="rect">
            <a:avLst/>
          </a:prstGeom>
          <a:ln w="9360">
            <a:noFill/>
          </a:ln>
        </p:spPr>
      </p:pic>
      <p:pic>
        <p:nvPicPr>
          <p:cNvPr id="55" name="Picture 11" descr=""/>
          <p:cNvPicPr/>
          <p:nvPr/>
        </p:nvPicPr>
        <p:blipFill>
          <a:blip r:embed="rId7"/>
          <a:stretch/>
        </p:blipFill>
        <p:spPr>
          <a:xfrm>
            <a:off x="336600" y="6591240"/>
            <a:ext cx="514080" cy="250560"/>
          </a:xfrm>
          <a:prstGeom prst="rect">
            <a:avLst/>
          </a:prstGeom>
          <a:ln w="9360"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939960" y="6586560"/>
            <a:ext cx="2895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ffffff"/>
                </a:solidFill>
                <a:latin typeface="Calibri"/>
              </a:rPr>
              <a:t>Payment and Promotions Platform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7" name="CustomShape 2"/>
          <p:cNvSpPr/>
          <p:nvPr/>
        </p:nvSpPr>
        <p:spPr>
          <a:xfrm>
            <a:off x="8344080" y="6567480"/>
            <a:ext cx="45684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990720"/>
            <a:ext cx="8229240" cy="51350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Lucida Grande"/>
              <a:buChar char="–"/>
            </a:pP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900" strike="noStrike">
                <a:solidFill>
                  <a:srgbClr val="000000"/>
                </a:solidFill>
                <a:latin typeface="Calibri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1900" strike="noStrike">
                <a:solidFill>
                  <a:srgbClr val="000000"/>
                </a:solidFill>
                <a:latin typeface="Calibri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50000"/>
              <a:buFont typeface="Arial"/>
              <a:buChar char="•"/>
            </a:pPr>
            <a:r>
              <a:rPr lang="en-US" sz="1700" strike="noStrike">
                <a:solidFill>
                  <a:srgbClr val="000000"/>
                </a:solidFill>
                <a:latin typeface="Calibri"/>
                <a:ea typeface="ＭＳ Ｐゴシック"/>
              </a:rPr>
              <a:t>Fifth level</a:t>
            </a:r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title"/>
          </p:nvPr>
        </p:nvSpPr>
        <p:spPr>
          <a:xfrm>
            <a:off x="457200" y="44280"/>
            <a:ext cx="8229240" cy="63000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98040"/>
          </a:xfrm>
          <a:prstGeom prst="rect">
            <a:avLst/>
          </a:prstGeom>
          <a:ln w="9360">
            <a:noFill/>
          </a:ln>
        </p:spPr>
      </p:pic>
      <p:pic>
        <p:nvPicPr>
          <p:cNvPr id="95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98040"/>
          </a:xfrm>
          <a:prstGeom prst="rect">
            <a:avLst/>
          </a:prstGeom>
          <a:ln w="9360">
            <a:noFill/>
          </a:ln>
        </p:spPr>
      </p:pic>
      <p:pic>
        <p:nvPicPr>
          <p:cNvPr id="96" name="Picture 2" descr=""/>
          <p:cNvPicPr/>
          <p:nvPr/>
        </p:nvPicPr>
        <p:blipFill>
          <a:blip r:embed="rId4"/>
          <a:srcRect l="0" t="20701" r="0" b="70949"/>
          <a:stretch/>
        </p:blipFill>
        <p:spPr>
          <a:xfrm>
            <a:off x="0" y="6531120"/>
            <a:ext cx="9143640" cy="326520"/>
          </a:xfrm>
          <a:prstGeom prst="rect">
            <a:avLst/>
          </a:prstGeom>
          <a:ln w="9360">
            <a:noFill/>
          </a:ln>
        </p:spPr>
      </p:pic>
      <p:pic>
        <p:nvPicPr>
          <p:cNvPr id="97" name="Picture 2" descr=""/>
          <p:cNvPicPr/>
          <p:nvPr/>
        </p:nvPicPr>
        <p:blipFill>
          <a:blip r:embed="rId5"/>
          <a:srcRect l="0" t="70159" r="0" b="11682"/>
          <a:stretch/>
        </p:blipFill>
        <p:spPr>
          <a:xfrm>
            <a:off x="0" y="0"/>
            <a:ext cx="9143640" cy="711000"/>
          </a:xfrm>
          <a:prstGeom prst="rect">
            <a:avLst/>
          </a:prstGeom>
          <a:ln w="9360">
            <a:noFill/>
          </a:ln>
        </p:spPr>
      </p:pic>
      <p:pic>
        <p:nvPicPr>
          <p:cNvPr id="98" name="Picture 7" descr=""/>
          <p:cNvPicPr/>
          <p:nvPr/>
        </p:nvPicPr>
        <p:blipFill>
          <a:blip r:embed="rId6"/>
          <a:stretch/>
        </p:blipFill>
        <p:spPr>
          <a:xfrm>
            <a:off x="336600" y="6591240"/>
            <a:ext cx="514080" cy="250560"/>
          </a:xfrm>
          <a:prstGeom prst="rect">
            <a:avLst/>
          </a:prstGeom>
          <a:ln w="9360">
            <a:noFill/>
          </a:ln>
        </p:spPr>
      </p:pic>
      <p:pic>
        <p:nvPicPr>
          <p:cNvPr id="99" name="Picture 11" descr=""/>
          <p:cNvPicPr/>
          <p:nvPr/>
        </p:nvPicPr>
        <p:blipFill>
          <a:blip r:embed="rId7"/>
          <a:stretch/>
        </p:blipFill>
        <p:spPr>
          <a:xfrm>
            <a:off x="336600" y="6591240"/>
            <a:ext cx="514080" cy="250560"/>
          </a:xfrm>
          <a:prstGeom prst="rect">
            <a:avLst/>
          </a:prstGeom>
          <a:ln w="9360"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939960" y="6586560"/>
            <a:ext cx="2895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ffffff"/>
                </a:solidFill>
                <a:latin typeface="Calibri"/>
              </a:rPr>
              <a:t>Payment and Promotions Platform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01" name="CustomShape 2"/>
          <p:cNvSpPr/>
          <p:nvPr/>
        </p:nvSpPr>
        <p:spPr>
          <a:xfrm>
            <a:off x="8344080" y="6567480"/>
            <a:ext cx="45684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PlaceHolder 3"/>
          <p:cNvSpPr>
            <a:spLocks noGrp="1"/>
          </p:cNvSpPr>
          <p:nvPr>
            <p:ph type="title"/>
          </p:nvPr>
        </p:nvSpPr>
        <p:spPr>
          <a:xfrm>
            <a:off x="457200" y="9000"/>
            <a:ext cx="8229240" cy="698040"/>
          </a:xfrm>
          <a:prstGeom prst="rect">
            <a:avLst/>
          </a:prstGeom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5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9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9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7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98040"/>
          </a:xfrm>
          <a:prstGeom prst="rect">
            <a:avLst/>
          </a:prstGeom>
          <a:ln w="9360">
            <a:noFill/>
          </a:ln>
        </p:spPr>
      </p:pic>
      <p:pic>
        <p:nvPicPr>
          <p:cNvPr id="139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98040"/>
          </a:xfrm>
          <a:prstGeom prst="rect">
            <a:avLst/>
          </a:prstGeom>
          <a:ln w="9360">
            <a:noFill/>
          </a:ln>
        </p:spPr>
      </p:pic>
      <p:pic>
        <p:nvPicPr>
          <p:cNvPr id="140" name="Picture 2" descr=""/>
          <p:cNvPicPr/>
          <p:nvPr/>
        </p:nvPicPr>
        <p:blipFill>
          <a:blip r:embed="rId4"/>
          <a:srcRect l="0" t="20701" r="0" b="70949"/>
          <a:stretch/>
        </p:blipFill>
        <p:spPr>
          <a:xfrm>
            <a:off x="0" y="6531120"/>
            <a:ext cx="9143640" cy="326520"/>
          </a:xfrm>
          <a:prstGeom prst="rect">
            <a:avLst/>
          </a:prstGeom>
          <a:ln w="9360">
            <a:noFill/>
          </a:ln>
        </p:spPr>
      </p:pic>
      <p:pic>
        <p:nvPicPr>
          <p:cNvPr id="141" name="Picture 2" descr=""/>
          <p:cNvPicPr/>
          <p:nvPr/>
        </p:nvPicPr>
        <p:blipFill>
          <a:blip r:embed="rId5"/>
          <a:srcRect l="0" t="70159" r="0" b="11682"/>
          <a:stretch/>
        </p:blipFill>
        <p:spPr>
          <a:xfrm>
            <a:off x="0" y="0"/>
            <a:ext cx="9143640" cy="711000"/>
          </a:xfrm>
          <a:prstGeom prst="rect">
            <a:avLst/>
          </a:prstGeom>
          <a:ln w="9360">
            <a:noFill/>
          </a:ln>
        </p:spPr>
      </p:pic>
      <p:pic>
        <p:nvPicPr>
          <p:cNvPr id="142" name="Picture 7" descr=""/>
          <p:cNvPicPr/>
          <p:nvPr/>
        </p:nvPicPr>
        <p:blipFill>
          <a:blip r:embed="rId6"/>
          <a:stretch/>
        </p:blipFill>
        <p:spPr>
          <a:xfrm>
            <a:off x="336600" y="6591240"/>
            <a:ext cx="514080" cy="250560"/>
          </a:xfrm>
          <a:prstGeom prst="rect">
            <a:avLst/>
          </a:prstGeom>
          <a:ln w="9360">
            <a:noFill/>
          </a:ln>
        </p:spPr>
      </p:pic>
      <p:pic>
        <p:nvPicPr>
          <p:cNvPr id="143" name="Picture 11" descr=""/>
          <p:cNvPicPr/>
          <p:nvPr/>
        </p:nvPicPr>
        <p:blipFill>
          <a:blip r:embed="rId7"/>
          <a:stretch/>
        </p:blipFill>
        <p:spPr>
          <a:xfrm>
            <a:off x="336600" y="6591240"/>
            <a:ext cx="514080" cy="250560"/>
          </a:xfrm>
          <a:prstGeom prst="rect">
            <a:avLst/>
          </a:prstGeom>
          <a:ln w="9360"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939960" y="6586560"/>
            <a:ext cx="2895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ffffff"/>
                </a:solidFill>
                <a:latin typeface="Calibri"/>
              </a:rPr>
              <a:t>Payment and Promotions Platform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8344080" y="6567480"/>
            <a:ext cx="45684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5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9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9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7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jpe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Relationship Id="rId24" Type="http://schemas.openxmlformats.org/officeDocument/2006/relationships/image" Target="../media/image102.png"/><Relationship Id="rId25" Type="http://schemas.openxmlformats.org/officeDocument/2006/relationships/image" Target="../media/image103.png"/><Relationship Id="rId26" Type="http://schemas.openxmlformats.org/officeDocument/2006/relationships/image" Target="../media/image104.png"/><Relationship Id="rId27" Type="http://schemas.openxmlformats.org/officeDocument/2006/relationships/image" Target="../media/image105.png"/><Relationship Id="rId28" Type="http://schemas.openxmlformats.org/officeDocument/2006/relationships/image" Target="../media/image106.png"/><Relationship Id="rId29" Type="http://schemas.openxmlformats.org/officeDocument/2006/relationships/image" Target="../media/image107.png"/><Relationship Id="rId30" Type="http://schemas.openxmlformats.org/officeDocument/2006/relationships/image" Target="../media/image108.png"/><Relationship Id="rId31" Type="http://schemas.openxmlformats.org/officeDocument/2006/relationships/image" Target="../media/image109.png"/><Relationship Id="rId32" Type="http://schemas.openxmlformats.org/officeDocument/2006/relationships/image" Target="../media/image110.jpeg"/><Relationship Id="rId33" Type="http://schemas.openxmlformats.org/officeDocument/2006/relationships/image" Target="../media/image111.png"/><Relationship Id="rId34" Type="http://schemas.openxmlformats.org/officeDocument/2006/relationships/image" Target="../media/image112.png"/><Relationship Id="rId35" Type="http://schemas.openxmlformats.org/officeDocument/2006/relationships/image" Target="../media/image113.png"/><Relationship Id="rId36" Type="http://schemas.openxmlformats.org/officeDocument/2006/relationships/image" Target="../media/image114.png"/><Relationship Id="rId37" Type="http://schemas.openxmlformats.org/officeDocument/2006/relationships/image" Target="../media/image115.jpeg"/><Relationship Id="rId38" Type="http://schemas.openxmlformats.org/officeDocument/2006/relationships/image" Target="../media/image116.png"/><Relationship Id="rId39" Type="http://schemas.openxmlformats.org/officeDocument/2006/relationships/image" Target="../media/image117.png"/><Relationship Id="rId40" Type="http://schemas.openxmlformats.org/officeDocument/2006/relationships/image" Target="../media/image118.png"/><Relationship Id="rId41" Type="http://schemas.openxmlformats.org/officeDocument/2006/relationships/image" Target="../media/image119.png"/><Relationship Id="rId42" Type="http://schemas.openxmlformats.org/officeDocument/2006/relationships/image" Target="../media/image120.jpeg"/><Relationship Id="rId4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jpe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jpe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42960" y="3160800"/>
            <a:ext cx="7954560" cy="609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  <a:ea typeface="ＭＳ Ｐゴシック"/>
              </a:rPr>
              <a:t>Distribution, Channel, and Partnerships</a:t>
            </a:r>
            <a:endParaRPr/>
          </a:p>
        </p:txBody>
      </p:sp>
      <p:sp>
        <p:nvSpPr>
          <p:cNvPr id="188" name="TextShape 2"/>
          <p:cNvSpPr txBox="1"/>
          <p:nvPr/>
        </p:nvSpPr>
        <p:spPr>
          <a:xfrm>
            <a:off x="642960" y="4249800"/>
            <a:ext cx="3565080" cy="383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ts val="388"/>
              </a:lnSpc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Alex Rampell</a:t>
            </a:r>
            <a:endParaRPr/>
          </a:p>
          <a:p>
            <a:pPr>
              <a:lnSpc>
                <a:spcPts val="388"/>
              </a:lnSpc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Founder/CEO</a:t>
            </a:r>
            <a:endParaRPr/>
          </a:p>
          <a:p>
            <a:pPr>
              <a:lnSpc>
                <a:spcPts val="388"/>
              </a:lnSpc>
            </a:pPr>
            <a:r>
              <a:rPr lang="en-US" sz="1100" strike="noStrike">
                <a:solidFill>
                  <a:srgbClr val="ffffff"/>
                </a:solidFill>
                <a:latin typeface="Calibri"/>
                <a:ea typeface="ＭＳ Ｐゴシック"/>
              </a:rPr>
              <a:t>TrialPay, Inc.</a:t>
            </a:r>
            <a:endParaRPr/>
          </a:p>
        </p:txBody>
      </p:sp>
      <p:sp>
        <p:nvSpPr>
          <p:cNvPr id="189" name="TextShape 3"/>
          <p:cNvSpPr txBox="1"/>
          <p:nvPr/>
        </p:nvSpPr>
        <p:spPr>
          <a:xfrm>
            <a:off x="642960" y="3781440"/>
            <a:ext cx="3565080" cy="407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5000"/>
              </a:lnSpc>
            </a:pPr>
            <a:r>
              <a:rPr lang="en-US" sz="1400" strike="noStrike">
                <a:solidFill>
                  <a:srgbClr val="ffffff"/>
                </a:solidFill>
                <a:latin typeface="Calibri"/>
                <a:ea typeface="ＭＳ Ｐゴシック"/>
              </a:rPr>
              <a:t>April 29, 2010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3" descr=""/>
          <p:cNvPicPr/>
          <p:nvPr/>
        </p:nvPicPr>
        <p:blipFill>
          <a:blip r:embed="rId1"/>
          <a:stretch/>
        </p:blipFill>
        <p:spPr>
          <a:xfrm>
            <a:off x="6665760" y="1325520"/>
            <a:ext cx="1066320" cy="236160"/>
          </a:xfrm>
          <a:prstGeom prst="rect">
            <a:avLst/>
          </a:prstGeom>
          <a:ln w="9360">
            <a:noFill/>
          </a:ln>
        </p:spPr>
      </p:pic>
      <p:pic>
        <p:nvPicPr>
          <p:cNvPr id="299" name="Picture 4" descr=""/>
          <p:cNvPicPr/>
          <p:nvPr/>
        </p:nvPicPr>
        <p:blipFill>
          <a:blip r:embed="rId2"/>
          <a:stretch/>
        </p:blipFill>
        <p:spPr>
          <a:xfrm>
            <a:off x="6786720" y="4575240"/>
            <a:ext cx="593280" cy="609120"/>
          </a:xfrm>
          <a:prstGeom prst="rect">
            <a:avLst/>
          </a:prstGeom>
          <a:ln w="9360">
            <a:noFill/>
          </a:ln>
        </p:spPr>
      </p:pic>
      <p:pic>
        <p:nvPicPr>
          <p:cNvPr id="300" name="Picture 7" descr=""/>
          <p:cNvPicPr/>
          <p:nvPr/>
        </p:nvPicPr>
        <p:blipFill>
          <a:blip r:embed="rId3"/>
          <a:stretch/>
        </p:blipFill>
        <p:spPr>
          <a:xfrm>
            <a:off x="4789440" y="3875040"/>
            <a:ext cx="1428480" cy="248760"/>
          </a:xfrm>
          <a:prstGeom prst="rect">
            <a:avLst/>
          </a:prstGeom>
          <a:ln w="9360">
            <a:noFill/>
          </a:ln>
        </p:spPr>
      </p:pic>
      <p:pic>
        <p:nvPicPr>
          <p:cNvPr id="301" name="Picture 9" descr=""/>
          <p:cNvPicPr/>
          <p:nvPr/>
        </p:nvPicPr>
        <p:blipFill>
          <a:blip r:embed="rId4"/>
          <a:srcRect l="0" t="16848" r="0" b="12310"/>
          <a:stretch/>
        </p:blipFill>
        <p:spPr>
          <a:xfrm>
            <a:off x="8078760" y="2992320"/>
            <a:ext cx="732960" cy="518760"/>
          </a:xfrm>
          <a:prstGeom prst="rect">
            <a:avLst/>
          </a:prstGeom>
          <a:ln w="9360">
            <a:noFill/>
          </a:ln>
        </p:spPr>
      </p:pic>
      <p:pic>
        <p:nvPicPr>
          <p:cNvPr id="302" name="Picture 10" descr=""/>
          <p:cNvPicPr/>
          <p:nvPr/>
        </p:nvPicPr>
        <p:blipFill>
          <a:blip r:embed="rId5"/>
          <a:stretch/>
        </p:blipFill>
        <p:spPr>
          <a:xfrm>
            <a:off x="263520" y="1166760"/>
            <a:ext cx="1320480" cy="452160"/>
          </a:xfrm>
          <a:prstGeom prst="rect">
            <a:avLst/>
          </a:prstGeom>
          <a:ln w="9360">
            <a:noFill/>
          </a:ln>
        </p:spPr>
      </p:pic>
      <p:pic>
        <p:nvPicPr>
          <p:cNvPr id="303" name="Picture 26" descr=""/>
          <p:cNvPicPr/>
          <p:nvPr/>
        </p:nvPicPr>
        <p:blipFill>
          <a:blip r:embed="rId6"/>
          <a:srcRect l="0" t="29975" r="0" b="32838"/>
          <a:stretch/>
        </p:blipFill>
        <p:spPr>
          <a:xfrm>
            <a:off x="274680" y="4718160"/>
            <a:ext cx="1123560" cy="388440"/>
          </a:xfrm>
          <a:prstGeom prst="rect">
            <a:avLst/>
          </a:prstGeom>
          <a:ln w="9360">
            <a:noFill/>
          </a:ln>
        </p:spPr>
      </p:pic>
      <p:pic>
        <p:nvPicPr>
          <p:cNvPr id="304" name="Picture 32" descr=""/>
          <p:cNvPicPr/>
          <p:nvPr/>
        </p:nvPicPr>
        <p:blipFill>
          <a:blip r:embed="rId7"/>
          <a:stretch/>
        </p:blipFill>
        <p:spPr>
          <a:xfrm>
            <a:off x="1633680" y="3971880"/>
            <a:ext cx="1009440" cy="205920"/>
          </a:xfrm>
          <a:prstGeom prst="rect">
            <a:avLst/>
          </a:prstGeom>
          <a:ln w="9360">
            <a:noFill/>
          </a:ln>
        </p:spPr>
      </p:pic>
      <p:pic>
        <p:nvPicPr>
          <p:cNvPr id="305" name="Picture 1057" descr=""/>
          <p:cNvPicPr/>
          <p:nvPr/>
        </p:nvPicPr>
        <p:blipFill>
          <a:blip r:embed="rId8"/>
          <a:srcRect l="0" t="6585" r="0" b="0"/>
          <a:stretch/>
        </p:blipFill>
        <p:spPr>
          <a:xfrm>
            <a:off x="7236000" y="2050920"/>
            <a:ext cx="1576080" cy="448920"/>
          </a:xfrm>
          <a:prstGeom prst="rect">
            <a:avLst/>
          </a:prstGeom>
          <a:ln w="9360">
            <a:noFill/>
          </a:ln>
        </p:spPr>
      </p:pic>
      <p:pic>
        <p:nvPicPr>
          <p:cNvPr id="306" name="Picture 1058" descr=""/>
          <p:cNvPicPr/>
          <p:nvPr/>
        </p:nvPicPr>
        <p:blipFill>
          <a:blip r:embed="rId9"/>
          <a:stretch/>
        </p:blipFill>
        <p:spPr>
          <a:xfrm>
            <a:off x="274680" y="1898640"/>
            <a:ext cx="837720" cy="711000"/>
          </a:xfrm>
          <a:prstGeom prst="rect">
            <a:avLst/>
          </a:prstGeom>
          <a:ln w="9360">
            <a:noFill/>
          </a:ln>
        </p:spPr>
      </p:pic>
      <p:pic>
        <p:nvPicPr>
          <p:cNvPr id="307" name="Picture 36" descr=""/>
          <p:cNvPicPr/>
          <p:nvPr/>
        </p:nvPicPr>
        <p:blipFill>
          <a:blip r:embed="rId10"/>
          <a:stretch/>
        </p:blipFill>
        <p:spPr>
          <a:xfrm>
            <a:off x="254160" y="5467320"/>
            <a:ext cx="1638000" cy="418680"/>
          </a:xfrm>
          <a:prstGeom prst="rect">
            <a:avLst/>
          </a:prstGeom>
          <a:ln w="9360">
            <a:noFill/>
          </a:ln>
        </p:spPr>
      </p:pic>
      <p:pic>
        <p:nvPicPr>
          <p:cNvPr id="308" name="Picture 36" descr=""/>
          <p:cNvPicPr/>
          <p:nvPr/>
        </p:nvPicPr>
        <p:blipFill>
          <a:blip r:embed="rId11"/>
          <a:stretch/>
        </p:blipFill>
        <p:spPr>
          <a:xfrm>
            <a:off x="6093000" y="2952720"/>
            <a:ext cx="609120" cy="434520"/>
          </a:xfrm>
          <a:prstGeom prst="rect">
            <a:avLst/>
          </a:prstGeom>
          <a:ln w="9360">
            <a:noFill/>
          </a:ln>
        </p:spPr>
      </p:pic>
      <p:pic>
        <p:nvPicPr>
          <p:cNvPr id="309" name="Picture 11" descr=""/>
          <p:cNvPicPr/>
          <p:nvPr/>
        </p:nvPicPr>
        <p:blipFill>
          <a:blip r:embed="rId12"/>
          <a:stretch/>
        </p:blipFill>
        <p:spPr>
          <a:xfrm>
            <a:off x="6359400" y="3819600"/>
            <a:ext cx="858600" cy="364680"/>
          </a:xfrm>
          <a:prstGeom prst="rect">
            <a:avLst/>
          </a:prstGeom>
          <a:ln w="9360">
            <a:noFill/>
          </a:ln>
        </p:spPr>
      </p:pic>
      <p:pic>
        <p:nvPicPr>
          <p:cNvPr id="310" name="Picture 15" descr=""/>
          <p:cNvPicPr/>
          <p:nvPr/>
        </p:nvPicPr>
        <p:blipFill>
          <a:blip r:embed="rId13"/>
          <a:stretch/>
        </p:blipFill>
        <p:spPr>
          <a:xfrm>
            <a:off x="6467400" y="1981080"/>
            <a:ext cx="590040" cy="558360"/>
          </a:xfrm>
          <a:prstGeom prst="rect">
            <a:avLst/>
          </a:prstGeom>
          <a:ln w="9360">
            <a:noFill/>
          </a:ln>
        </p:spPr>
      </p:pic>
      <p:pic>
        <p:nvPicPr>
          <p:cNvPr id="311" name="Picture 29" descr=""/>
          <p:cNvPicPr/>
          <p:nvPr/>
        </p:nvPicPr>
        <p:blipFill>
          <a:blip r:embed="rId14"/>
          <a:stretch/>
        </p:blipFill>
        <p:spPr>
          <a:xfrm>
            <a:off x="1795320" y="1208160"/>
            <a:ext cx="466200" cy="456840"/>
          </a:xfrm>
          <a:prstGeom prst="rect">
            <a:avLst/>
          </a:prstGeom>
          <a:ln w="9360">
            <a:noFill/>
          </a:ln>
        </p:spPr>
      </p:pic>
      <p:pic>
        <p:nvPicPr>
          <p:cNvPr id="312" name="Picture 33" descr=""/>
          <p:cNvPicPr/>
          <p:nvPr/>
        </p:nvPicPr>
        <p:blipFill>
          <a:blip r:embed="rId15"/>
          <a:stretch/>
        </p:blipFill>
        <p:spPr>
          <a:xfrm>
            <a:off x="3349800" y="3041640"/>
            <a:ext cx="704520" cy="336240"/>
          </a:xfrm>
          <a:prstGeom prst="rect">
            <a:avLst/>
          </a:prstGeom>
          <a:ln w="9360">
            <a:noFill/>
          </a:ln>
        </p:spPr>
      </p:pic>
      <p:pic>
        <p:nvPicPr>
          <p:cNvPr id="313" name="Picture 50" descr=""/>
          <p:cNvPicPr/>
          <p:nvPr/>
        </p:nvPicPr>
        <p:blipFill>
          <a:blip r:embed="rId16"/>
          <a:stretch/>
        </p:blipFill>
        <p:spPr>
          <a:xfrm>
            <a:off x="5634000" y="1222200"/>
            <a:ext cx="618840" cy="423360"/>
          </a:xfrm>
          <a:prstGeom prst="rect">
            <a:avLst/>
          </a:prstGeom>
          <a:ln w="9360">
            <a:noFill/>
          </a:ln>
        </p:spPr>
      </p:pic>
      <p:pic>
        <p:nvPicPr>
          <p:cNvPr id="314" name="Picture 55" descr=""/>
          <p:cNvPicPr/>
          <p:nvPr/>
        </p:nvPicPr>
        <p:blipFill>
          <a:blip r:embed="rId17"/>
          <a:stretch/>
        </p:blipFill>
        <p:spPr>
          <a:xfrm>
            <a:off x="1717560" y="2909880"/>
            <a:ext cx="588600" cy="588600"/>
          </a:xfrm>
          <a:prstGeom prst="rect">
            <a:avLst/>
          </a:prstGeom>
          <a:ln w="9360">
            <a:noFill/>
          </a:ln>
        </p:spPr>
      </p:pic>
      <p:pic>
        <p:nvPicPr>
          <p:cNvPr id="315" name="Picture 56" descr=""/>
          <p:cNvPicPr/>
          <p:nvPr/>
        </p:nvPicPr>
        <p:blipFill>
          <a:blip r:embed="rId18"/>
          <a:stretch/>
        </p:blipFill>
        <p:spPr>
          <a:xfrm>
            <a:off x="8034480" y="5413320"/>
            <a:ext cx="777600" cy="410760"/>
          </a:xfrm>
          <a:prstGeom prst="rect">
            <a:avLst/>
          </a:prstGeom>
          <a:ln w="9360">
            <a:noFill/>
          </a:ln>
        </p:spPr>
      </p:pic>
      <p:pic>
        <p:nvPicPr>
          <p:cNvPr id="316" name="Picture 57" descr=""/>
          <p:cNvPicPr/>
          <p:nvPr/>
        </p:nvPicPr>
        <p:blipFill>
          <a:blip r:embed="rId19"/>
          <a:stretch/>
        </p:blipFill>
        <p:spPr>
          <a:xfrm>
            <a:off x="4073400" y="1998720"/>
            <a:ext cx="914040" cy="534600"/>
          </a:xfrm>
          <a:prstGeom prst="rect">
            <a:avLst/>
          </a:prstGeom>
          <a:ln w="9360">
            <a:noFill/>
          </a:ln>
        </p:spPr>
      </p:pic>
      <p:pic>
        <p:nvPicPr>
          <p:cNvPr id="317" name="Picture 2" descr=""/>
          <p:cNvPicPr/>
          <p:nvPr/>
        </p:nvPicPr>
        <p:blipFill>
          <a:blip r:embed="rId20"/>
          <a:stretch/>
        </p:blipFill>
        <p:spPr>
          <a:xfrm>
            <a:off x="3102120" y="2017800"/>
            <a:ext cx="818640" cy="490320"/>
          </a:xfrm>
          <a:prstGeom prst="rect">
            <a:avLst/>
          </a:prstGeom>
          <a:ln w="9360">
            <a:noFill/>
          </a:ln>
        </p:spPr>
      </p:pic>
      <p:pic>
        <p:nvPicPr>
          <p:cNvPr id="318" name="Picture 41" descr=""/>
          <p:cNvPicPr/>
          <p:nvPr/>
        </p:nvPicPr>
        <p:blipFill>
          <a:blip r:embed="rId21"/>
          <a:stretch/>
        </p:blipFill>
        <p:spPr>
          <a:xfrm>
            <a:off x="274680" y="3900600"/>
            <a:ext cx="1066320" cy="377640"/>
          </a:xfrm>
          <a:prstGeom prst="rect">
            <a:avLst/>
          </a:prstGeom>
          <a:ln w="9360">
            <a:noFill/>
          </a:ln>
        </p:spPr>
      </p:pic>
      <p:pic>
        <p:nvPicPr>
          <p:cNvPr id="319" name="Picture 42" descr=""/>
          <p:cNvPicPr/>
          <p:nvPr/>
        </p:nvPicPr>
        <p:blipFill>
          <a:blip r:embed="rId22"/>
          <a:srcRect l="0" t="21029" r="0" b="0"/>
          <a:stretch/>
        </p:blipFill>
        <p:spPr>
          <a:xfrm>
            <a:off x="8043840" y="1268280"/>
            <a:ext cx="767880" cy="453600"/>
          </a:xfrm>
          <a:prstGeom prst="rect">
            <a:avLst/>
          </a:prstGeom>
          <a:ln w="9360">
            <a:noFill/>
          </a:ln>
        </p:spPr>
      </p:pic>
      <p:pic>
        <p:nvPicPr>
          <p:cNvPr id="320" name="Picture 43" descr=""/>
          <p:cNvPicPr/>
          <p:nvPr/>
        </p:nvPicPr>
        <p:blipFill>
          <a:blip r:embed="rId23"/>
          <a:stretch/>
        </p:blipFill>
        <p:spPr>
          <a:xfrm>
            <a:off x="3943440" y="3732120"/>
            <a:ext cx="582120" cy="582120"/>
          </a:xfrm>
          <a:prstGeom prst="rect">
            <a:avLst/>
          </a:prstGeom>
          <a:ln w="9360">
            <a:noFill/>
          </a:ln>
        </p:spPr>
      </p:pic>
      <p:pic>
        <p:nvPicPr>
          <p:cNvPr id="321" name="Picture 44" descr=""/>
          <p:cNvPicPr/>
          <p:nvPr/>
        </p:nvPicPr>
        <p:blipFill>
          <a:blip r:embed="rId24"/>
          <a:stretch/>
        </p:blipFill>
        <p:spPr>
          <a:xfrm>
            <a:off x="7558200" y="4827600"/>
            <a:ext cx="1253880" cy="279000"/>
          </a:xfrm>
          <a:prstGeom prst="rect">
            <a:avLst/>
          </a:prstGeom>
          <a:ln w="9360">
            <a:noFill/>
          </a:ln>
        </p:spPr>
      </p:pic>
      <p:pic>
        <p:nvPicPr>
          <p:cNvPr id="322" name="Picture 46" descr=""/>
          <p:cNvPicPr/>
          <p:nvPr/>
        </p:nvPicPr>
        <p:blipFill>
          <a:blip r:embed="rId25"/>
          <a:stretch/>
        </p:blipFill>
        <p:spPr>
          <a:xfrm>
            <a:off x="2541600" y="2962440"/>
            <a:ext cx="612360" cy="460080"/>
          </a:xfrm>
          <a:prstGeom prst="rect">
            <a:avLst/>
          </a:prstGeom>
          <a:ln w="9360">
            <a:noFill/>
          </a:ln>
        </p:spPr>
      </p:pic>
      <p:pic>
        <p:nvPicPr>
          <p:cNvPr id="323" name="Picture 48" descr=""/>
          <p:cNvPicPr/>
          <p:nvPr/>
        </p:nvPicPr>
        <p:blipFill>
          <a:blip r:embed="rId26"/>
          <a:srcRect l="0" t="510" r="1536" b="0"/>
          <a:stretch/>
        </p:blipFill>
        <p:spPr>
          <a:xfrm>
            <a:off x="4386240" y="2992320"/>
            <a:ext cx="1417320" cy="353520"/>
          </a:xfrm>
          <a:prstGeom prst="rect">
            <a:avLst/>
          </a:prstGeom>
          <a:ln w="9360">
            <a:noFill/>
          </a:ln>
        </p:spPr>
      </p:pic>
      <p:pic>
        <p:nvPicPr>
          <p:cNvPr id="324" name="Picture 49" descr=""/>
          <p:cNvPicPr/>
          <p:nvPr/>
        </p:nvPicPr>
        <p:blipFill>
          <a:blip r:embed="rId27"/>
          <a:stretch/>
        </p:blipFill>
        <p:spPr>
          <a:xfrm>
            <a:off x="4843440" y="4572000"/>
            <a:ext cx="631440" cy="771120"/>
          </a:xfrm>
          <a:prstGeom prst="rect">
            <a:avLst/>
          </a:prstGeom>
          <a:ln w="9360">
            <a:noFill/>
          </a:ln>
        </p:spPr>
      </p:pic>
      <p:pic>
        <p:nvPicPr>
          <p:cNvPr id="325" name="Picture 50" descr=""/>
          <p:cNvPicPr/>
          <p:nvPr/>
        </p:nvPicPr>
        <p:blipFill>
          <a:blip r:embed="rId28"/>
          <a:stretch/>
        </p:blipFill>
        <p:spPr>
          <a:xfrm>
            <a:off x="3139920" y="5435640"/>
            <a:ext cx="1304640" cy="425160"/>
          </a:xfrm>
          <a:prstGeom prst="rect">
            <a:avLst/>
          </a:prstGeom>
          <a:ln w="9360">
            <a:noFill/>
          </a:ln>
        </p:spPr>
      </p:pic>
      <p:pic>
        <p:nvPicPr>
          <p:cNvPr id="326" name="Picture 52" descr=""/>
          <p:cNvPicPr/>
          <p:nvPr/>
        </p:nvPicPr>
        <p:blipFill>
          <a:blip r:embed="rId29"/>
          <a:stretch/>
        </p:blipFill>
        <p:spPr>
          <a:xfrm>
            <a:off x="4546440" y="5521320"/>
            <a:ext cx="1714320" cy="313920"/>
          </a:xfrm>
          <a:prstGeom prst="rect">
            <a:avLst/>
          </a:prstGeom>
          <a:ln w="9360">
            <a:noFill/>
          </a:ln>
        </p:spPr>
      </p:pic>
      <p:pic>
        <p:nvPicPr>
          <p:cNvPr id="327" name="Picture 56" descr=""/>
          <p:cNvPicPr/>
          <p:nvPr/>
        </p:nvPicPr>
        <p:blipFill>
          <a:blip r:embed="rId30"/>
          <a:srcRect l="0" t="3349" r="2756" b="0"/>
          <a:stretch/>
        </p:blipFill>
        <p:spPr>
          <a:xfrm>
            <a:off x="6823080" y="2905200"/>
            <a:ext cx="1150560" cy="442440"/>
          </a:xfrm>
          <a:prstGeom prst="rect">
            <a:avLst/>
          </a:prstGeom>
          <a:ln w="9360">
            <a:noFill/>
          </a:ln>
        </p:spPr>
      </p:pic>
      <p:pic>
        <p:nvPicPr>
          <p:cNvPr id="328" name="Picture 44" descr=""/>
          <p:cNvPicPr/>
          <p:nvPr/>
        </p:nvPicPr>
        <p:blipFill>
          <a:blip r:embed="rId31"/>
          <a:srcRect l="0" t="3212" r="2124" b="0"/>
          <a:stretch/>
        </p:blipFill>
        <p:spPr>
          <a:xfrm>
            <a:off x="5240160" y="2062080"/>
            <a:ext cx="963360" cy="409320"/>
          </a:xfrm>
          <a:prstGeom prst="rect">
            <a:avLst/>
          </a:prstGeom>
          <a:ln w="9360">
            <a:noFill/>
          </a:ln>
        </p:spPr>
      </p:pic>
      <p:pic>
        <p:nvPicPr>
          <p:cNvPr id="329" name="Picture 58" descr=""/>
          <p:cNvPicPr/>
          <p:nvPr/>
        </p:nvPicPr>
        <p:blipFill>
          <a:blip r:embed="rId32"/>
          <a:srcRect l="15764" t="37997" r="17560" b="37997"/>
          <a:stretch/>
        </p:blipFill>
        <p:spPr>
          <a:xfrm>
            <a:off x="1622520" y="4673520"/>
            <a:ext cx="1599840" cy="433080"/>
          </a:xfrm>
          <a:prstGeom prst="rect">
            <a:avLst/>
          </a:prstGeom>
          <a:ln w="9360">
            <a:noFill/>
          </a:ln>
        </p:spPr>
      </p:pic>
      <p:pic>
        <p:nvPicPr>
          <p:cNvPr id="330" name="Picture 59" descr=""/>
          <p:cNvPicPr/>
          <p:nvPr/>
        </p:nvPicPr>
        <p:blipFill>
          <a:blip r:embed="rId33"/>
          <a:stretch/>
        </p:blipFill>
        <p:spPr>
          <a:xfrm>
            <a:off x="244440" y="2960640"/>
            <a:ext cx="1257120" cy="417240"/>
          </a:xfrm>
          <a:prstGeom prst="rect">
            <a:avLst/>
          </a:prstGeom>
          <a:ln w="9360">
            <a:noFill/>
          </a:ln>
        </p:spPr>
      </p:pic>
      <p:pic>
        <p:nvPicPr>
          <p:cNvPr id="331" name="Picture 61" descr=""/>
          <p:cNvPicPr/>
          <p:nvPr/>
        </p:nvPicPr>
        <p:blipFill>
          <a:blip r:embed="rId34"/>
          <a:stretch/>
        </p:blipFill>
        <p:spPr>
          <a:xfrm>
            <a:off x="2728800" y="1284120"/>
            <a:ext cx="1042560" cy="348840"/>
          </a:xfrm>
          <a:prstGeom prst="rect">
            <a:avLst/>
          </a:prstGeom>
          <a:ln w="9360">
            <a:noFill/>
          </a:ln>
        </p:spPr>
      </p:pic>
      <p:pic>
        <p:nvPicPr>
          <p:cNvPr id="332" name="Picture 59" descr=""/>
          <p:cNvPicPr/>
          <p:nvPr/>
        </p:nvPicPr>
        <p:blipFill>
          <a:blip r:embed="rId35"/>
          <a:stretch/>
        </p:blipFill>
        <p:spPr>
          <a:xfrm>
            <a:off x="7383600" y="3881520"/>
            <a:ext cx="1428480" cy="266400"/>
          </a:xfrm>
          <a:prstGeom prst="rect">
            <a:avLst/>
          </a:prstGeom>
          <a:ln w="9360">
            <a:noFill/>
          </a:ln>
        </p:spPr>
      </p:pic>
      <p:pic>
        <p:nvPicPr>
          <p:cNvPr id="333" name="Picture 64" descr=""/>
          <p:cNvPicPr/>
          <p:nvPr/>
        </p:nvPicPr>
        <p:blipFill>
          <a:blip r:embed="rId36"/>
          <a:stretch/>
        </p:blipFill>
        <p:spPr>
          <a:xfrm>
            <a:off x="1995480" y="5396040"/>
            <a:ext cx="985320" cy="417240"/>
          </a:xfrm>
          <a:prstGeom prst="rect">
            <a:avLst/>
          </a:prstGeom>
          <a:ln w="9360">
            <a:noFill/>
          </a:ln>
        </p:spPr>
      </p:pic>
      <p:pic>
        <p:nvPicPr>
          <p:cNvPr id="334" name="Picture 66" descr=""/>
          <p:cNvPicPr/>
          <p:nvPr/>
        </p:nvPicPr>
        <p:blipFill>
          <a:blip r:embed="rId37"/>
          <a:stretch/>
        </p:blipFill>
        <p:spPr>
          <a:xfrm>
            <a:off x="1238400" y="2151000"/>
            <a:ext cx="1685520" cy="363240"/>
          </a:xfrm>
          <a:prstGeom prst="rect">
            <a:avLst/>
          </a:prstGeom>
          <a:ln w="9360">
            <a:noFill/>
          </a:ln>
        </p:spPr>
      </p:pic>
      <p:pic>
        <p:nvPicPr>
          <p:cNvPr id="335" name="Picture 42" descr=""/>
          <p:cNvPicPr/>
          <p:nvPr/>
        </p:nvPicPr>
        <p:blipFill>
          <a:blip r:embed="rId38"/>
          <a:stretch/>
        </p:blipFill>
        <p:spPr>
          <a:xfrm>
            <a:off x="5634000" y="4734000"/>
            <a:ext cx="914040" cy="304560"/>
          </a:xfrm>
          <a:prstGeom prst="rect">
            <a:avLst/>
          </a:prstGeom>
          <a:ln w="9360"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457200" y="9360"/>
            <a:ext cx="8229240" cy="698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Illustrative</a:t>
            </a:r>
            <a:r>
              <a:rPr b="1" lang="en-US" sz="2800" strike="noStrike">
                <a:solidFill>
                  <a:srgbClr val="ffffff"/>
                </a:solidFill>
                <a:latin typeface="Calibri"/>
              </a:rPr>
              <a:t> Partners</a:t>
            </a:r>
            <a:endParaRPr/>
          </a:p>
        </p:txBody>
      </p:sp>
      <p:pic>
        <p:nvPicPr>
          <p:cNvPr id="337" name="Picture 4" descr=""/>
          <p:cNvPicPr/>
          <p:nvPr/>
        </p:nvPicPr>
        <p:blipFill>
          <a:blip r:embed="rId39"/>
          <a:stretch/>
        </p:blipFill>
        <p:spPr>
          <a:xfrm>
            <a:off x="4130640" y="1268280"/>
            <a:ext cx="1131480" cy="347400"/>
          </a:xfrm>
          <a:prstGeom prst="rect">
            <a:avLst/>
          </a:prstGeom>
          <a:ln w="9360">
            <a:noFill/>
          </a:ln>
        </p:spPr>
      </p:pic>
      <p:pic>
        <p:nvPicPr>
          <p:cNvPr id="338" name="Picture 5" descr=""/>
          <p:cNvPicPr/>
          <p:nvPr/>
        </p:nvPicPr>
        <p:blipFill>
          <a:blip r:embed="rId40"/>
          <a:stretch/>
        </p:blipFill>
        <p:spPr>
          <a:xfrm>
            <a:off x="2865600" y="3859200"/>
            <a:ext cx="782280" cy="374400"/>
          </a:xfrm>
          <a:prstGeom prst="rect">
            <a:avLst/>
          </a:prstGeom>
          <a:ln w="9360">
            <a:noFill/>
          </a:ln>
        </p:spPr>
      </p:pic>
      <p:pic>
        <p:nvPicPr>
          <p:cNvPr id="339" name="Picture 6" descr=""/>
          <p:cNvPicPr/>
          <p:nvPr/>
        </p:nvPicPr>
        <p:blipFill>
          <a:blip r:embed="rId41"/>
          <a:stretch/>
        </p:blipFill>
        <p:spPr>
          <a:xfrm>
            <a:off x="3370320" y="4687920"/>
            <a:ext cx="1211040" cy="363240"/>
          </a:xfrm>
          <a:prstGeom prst="rect">
            <a:avLst/>
          </a:prstGeom>
          <a:ln w="9360">
            <a:noFill/>
          </a:ln>
        </p:spPr>
      </p:pic>
      <p:pic>
        <p:nvPicPr>
          <p:cNvPr id="340" name="Picture 2" descr=""/>
          <p:cNvPicPr/>
          <p:nvPr/>
        </p:nvPicPr>
        <p:blipFill>
          <a:blip r:embed="rId42"/>
          <a:stretch/>
        </p:blipFill>
        <p:spPr>
          <a:xfrm>
            <a:off x="6453360" y="5457960"/>
            <a:ext cx="1368000" cy="4042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6553080" y="6534000"/>
            <a:ext cx="2133360" cy="475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TextShape 2"/>
          <p:cNvSpPr txBox="1"/>
          <p:nvPr/>
        </p:nvSpPr>
        <p:spPr>
          <a:xfrm>
            <a:off x="457200" y="9360"/>
            <a:ext cx="8229240" cy="698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  <a:ea typeface="ＭＳ Ｐゴシック"/>
              </a:rPr>
              <a:t>About TrialPay: Quick Stats</a:t>
            </a:r>
            <a:endParaRPr/>
          </a:p>
        </p:txBody>
      </p:sp>
      <p:sp>
        <p:nvSpPr>
          <p:cNvPr id="343" name="CustomShape 3"/>
          <p:cNvSpPr/>
          <p:nvPr/>
        </p:nvSpPr>
        <p:spPr>
          <a:xfrm>
            <a:off x="1360440" y="1335240"/>
            <a:ext cx="662904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10,000+ </a:t>
            </a:r>
            <a:r>
              <a:rPr b="1" lang="en-US" sz="1600" strike="noStrike">
                <a:solidFill>
                  <a:srgbClr val="000000"/>
                </a:solidFill>
                <a:latin typeface="Calibri"/>
              </a:rPr>
              <a:t>Merchants</a:t>
            </a:r>
            <a:r>
              <a:rPr lang="en-US" sz="1600" strike="noStrike">
                <a:solidFill>
                  <a:srgbClr val="000000"/>
                </a:solidFill>
                <a:latin typeface="Calibri"/>
              </a:rPr>
              <a:t> use TrialPay’s payment platform</a:t>
            </a:r>
            <a:endParaRPr/>
          </a:p>
        </p:txBody>
      </p:sp>
      <p:sp>
        <p:nvSpPr>
          <p:cNvPr id="344" name="CustomShape 4"/>
          <p:cNvSpPr/>
          <p:nvPr/>
        </p:nvSpPr>
        <p:spPr>
          <a:xfrm>
            <a:off x="1360440" y="2021040"/>
            <a:ext cx="6986160" cy="577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2,000+ </a:t>
            </a:r>
            <a:r>
              <a:rPr b="1" lang="en-US" sz="1600" strike="noStrike">
                <a:solidFill>
                  <a:srgbClr val="000000"/>
                </a:solidFill>
                <a:latin typeface="Calibri"/>
              </a:rPr>
              <a:t>Advertisers </a:t>
            </a:r>
            <a:r>
              <a:rPr lang="en-US" sz="1600" strike="noStrike">
                <a:solidFill>
                  <a:srgbClr val="000000"/>
                </a:solidFill>
                <a:latin typeface="Calibri"/>
              </a:rPr>
              <a:t>acquire customers through TrialPay’s CPA platform  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  <p:sp>
        <p:nvSpPr>
          <p:cNvPr id="345" name="CustomShape 5"/>
          <p:cNvSpPr/>
          <p:nvPr/>
        </p:nvSpPr>
        <p:spPr>
          <a:xfrm>
            <a:off x="1360440" y="2751120"/>
            <a:ext cx="5694120" cy="63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60 Million+ </a:t>
            </a:r>
            <a:r>
              <a:rPr b="1" lang="en-US" sz="1600" strike="noStrike">
                <a:solidFill>
                  <a:srgbClr val="000000"/>
                </a:solidFill>
                <a:latin typeface="Calibri"/>
              </a:rPr>
              <a:t>Registered Users </a:t>
            </a:r>
            <a:r>
              <a:rPr lang="en-US" sz="1600" strike="noStrike">
                <a:solidFill>
                  <a:srgbClr val="000000"/>
                </a:solidFill>
                <a:latin typeface="Calibri"/>
              </a:rPr>
              <a:t>have signed up with TrialPay</a:t>
            </a:r>
            <a:r>
              <a:rPr lang="en-US" sz="1600" strike="noStrike">
                <a:solidFill>
                  <a:srgbClr val="000000"/>
                </a:solidFill>
                <a:latin typeface="Calibri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46" name="Picture 20" descr=""/>
          <p:cNvPicPr/>
          <p:nvPr/>
        </p:nvPicPr>
        <p:blipFill>
          <a:blip r:embed="rId1"/>
          <a:stretch/>
        </p:blipFill>
        <p:spPr>
          <a:xfrm>
            <a:off x="911160" y="1868400"/>
            <a:ext cx="253800" cy="580680"/>
          </a:xfrm>
          <a:prstGeom prst="rect">
            <a:avLst/>
          </a:prstGeom>
          <a:ln w="9360">
            <a:noFill/>
          </a:ln>
        </p:spPr>
      </p:pic>
      <p:pic>
        <p:nvPicPr>
          <p:cNvPr id="347" name="Picture 23" descr=""/>
          <p:cNvPicPr/>
          <p:nvPr/>
        </p:nvPicPr>
        <p:blipFill>
          <a:blip r:embed="rId2"/>
          <a:stretch/>
        </p:blipFill>
        <p:spPr>
          <a:xfrm>
            <a:off x="887400" y="1238400"/>
            <a:ext cx="215640" cy="488520"/>
          </a:xfrm>
          <a:prstGeom prst="rect">
            <a:avLst/>
          </a:prstGeom>
          <a:ln w="9360">
            <a:noFill/>
          </a:ln>
        </p:spPr>
      </p:pic>
      <p:pic>
        <p:nvPicPr>
          <p:cNvPr id="348" name="Picture 21" descr=""/>
          <p:cNvPicPr/>
          <p:nvPr/>
        </p:nvPicPr>
        <p:blipFill>
          <a:blip r:embed="rId3"/>
          <a:stretch/>
        </p:blipFill>
        <p:spPr>
          <a:xfrm>
            <a:off x="814320" y="2774880"/>
            <a:ext cx="352080" cy="363240"/>
          </a:xfrm>
          <a:prstGeom prst="rect">
            <a:avLst/>
          </a:prstGeom>
          <a:ln w="9360">
            <a:noFill/>
          </a:ln>
        </p:spPr>
      </p:pic>
      <p:pic>
        <p:nvPicPr>
          <p:cNvPr id="349" name="Picture 21" descr=""/>
          <p:cNvPicPr/>
          <p:nvPr/>
        </p:nvPicPr>
        <p:blipFill>
          <a:blip r:embed="rId4"/>
          <a:stretch/>
        </p:blipFill>
        <p:spPr>
          <a:xfrm>
            <a:off x="879480" y="2744640"/>
            <a:ext cx="391680" cy="406080"/>
          </a:xfrm>
          <a:prstGeom prst="rect">
            <a:avLst/>
          </a:prstGeom>
          <a:ln w="9360">
            <a:noFill/>
          </a:ln>
        </p:spPr>
      </p:pic>
      <p:sp>
        <p:nvSpPr>
          <p:cNvPr id="350" name="CustomShape 6"/>
          <p:cNvSpPr/>
          <p:nvPr/>
        </p:nvSpPr>
        <p:spPr>
          <a:xfrm>
            <a:off x="1360440" y="3408480"/>
            <a:ext cx="6086160" cy="591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Global Reach with transactions in </a:t>
            </a:r>
            <a:r>
              <a:rPr b="1" lang="en-US" sz="1600" strike="noStrike">
                <a:solidFill>
                  <a:srgbClr val="000000"/>
                </a:solidFill>
                <a:latin typeface="Calibri"/>
              </a:rPr>
              <a:t>100 countries</a:t>
            </a:r>
            <a:r>
              <a:rPr lang="en-US" sz="1600" strike="noStrike">
                <a:solidFill>
                  <a:srgbClr val="000000"/>
                </a:solidFill>
                <a:latin typeface="Calibri"/>
              </a:rPr>
              <a:t>, and localized in </a:t>
            </a:r>
            <a:r>
              <a:rPr b="1" lang="en-US" sz="1600" strike="noStrike">
                <a:solidFill>
                  <a:srgbClr val="000000"/>
                </a:solidFill>
                <a:latin typeface="Calibri"/>
              </a:rPr>
              <a:t>10 languages</a:t>
            </a:r>
            <a:r>
              <a:rPr lang="en-US" sz="1600" strike="noStrike">
                <a:solidFill>
                  <a:srgbClr val="000000"/>
                </a:solidFill>
                <a:latin typeface="Calibri"/>
              </a:rPr>
              <a:t>, including English, French, German, Swedish</a:t>
            </a:r>
            <a:endParaRPr/>
          </a:p>
        </p:txBody>
      </p:sp>
      <p:pic>
        <p:nvPicPr>
          <p:cNvPr id="351" name="Picture 9" descr=""/>
          <p:cNvPicPr/>
          <p:nvPr/>
        </p:nvPicPr>
        <p:blipFill>
          <a:blip r:embed="rId5"/>
          <a:stretch/>
        </p:blipFill>
        <p:spPr>
          <a:xfrm>
            <a:off x="852480" y="3554280"/>
            <a:ext cx="379080" cy="379080"/>
          </a:xfrm>
          <a:prstGeom prst="rect">
            <a:avLst/>
          </a:prstGeom>
          <a:ln w="9360">
            <a:noFill/>
          </a:ln>
        </p:spPr>
      </p:pic>
      <p:sp>
        <p:nvSpPr>
          <p:cNvPr id="352" name="CustomShape 7"/>
          <p:cNvSpPr/>
          <p:nvPr/>
        </p:nvSpPr>
        <p:spPr>
          <a:xfrm>
            <a:off x="1360440" y="4321080"/>
            <a:ext cx="6835320" cy="55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CEO most recently co-founded SiteAdvisor (acquired by McAfee), leadership team from: Symantec, Trilogy, PayPal, Facebook</a:t>
            </a:r>
            <a:endParaRPr/>
          </a:p>
        </p:txBody>
      </p:sp>
      <p:sp>
        <p:nvSpPr>
          <p:cNvPr id="353" name="CustomShape 8"/>
          <p:cNvSpPr/>
          <p:nvPr/>
        </p:nvSpPr>
        <p:spPr>
          <a:xfrm>
            <a:off x="1360440" y="5221440"/>
            <a:ext cx="6800400" cy="55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Investors include Battery Ventures ($2.9B), Index Ventures ($1.5B), Skype founders, former PayPal president</a:t>
            </a:r>
            <a:endParaRPr/>
          </a:p>
        </p:txBody>
      </p:sp>
      <p:pic>
        <p:nvPicPr>
          <p:cNvPr id="354" name="Picture 3" descr=""/>
          <p:cNvPicPr/>
          <p:nvPr/>
        </p:nvPicPr>
        <p:blipFill>
          <a:blip r:embed="rId6"/>
          <a:stretch/>
        </p:blipFill>
        <p:spPr>
          <a:xfrm>
            <a:off x="711360" y="4433760"/>
            <a:ext cx="639360" cy="248760"/>
          </a:xfrm>
          <a:prstGeom prst="rect">
            <a:avLst/>
          </a:prstGeom>
          <a:ln w="9360">
            <a:noFill/>
          </a:ln>
        </p:spPr>
      </p:pic>
      <p:pic>
        <p:nvPicPr>
          <p:cNvPr id="355" name="Picture 4" descr=""/>
          <p:cNvPicPr/>
          <p:nvPr/>
        </p:nvPicPr>
        <p:blipFill>
          <a:blip r:embed="rId7"/>
          <a:stretch/>
        </p:blipFill>
        <p:spPr>
          <a:xfrm>
            <a:off x="696960" y="5213520"/>
            <a:ext cx="659880" cy="2887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Long Road to 10,000 Clients</a:t>
            </a:r>
            <a:endParaRPr/>
          </a:p>
        </p:txBody>
      </p:sp>
      <p:pic>
        <p:nvPicPr>
          <p:cNvPr id="357" name="Picture 3" descr=""/>
          <p:cNvPicPr/>
          <p:nvPr/>
        </p:nvPicPr>
        <p:blipFill>
          <a:blip r:embed="rId1"/>
          <a:srcRect l="14947" t="15291" r="0" b="0"/>
          <a:stretch/>
        </p:blipFill>
        <p:spPr>
          <a:xfrm>
            <a:off x="1388520" y="1109160"/>
            <a:ext cx="6453360" cy="480888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457200" y="990720"/>
            <a:ext cx="82292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Whether Facebook or NewCo: Focus on a “tight” vertical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Step one: Win the vertical first (Facebook: Harvard)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Step two: </a:t>
            </a:r>
            <a:r>
              <a:rPr b="1"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Expand the product </a:t>
            </a: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(do more), or </a:t>
            </a:r>
            <a:r>
              <a:rPr b="1"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expand into other verticals</a:t>
            </a: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. Reed Hastings rule (10x)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Step three: Go to step one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  <a:ea typeface="ＭＳ Ｐゴシック"/>
              </a:rPr>
              <a:t>How to conquer the vertical?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Personal experience proved crucial – start with consumer software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“</a:t>
            </a: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Friends of family” incredibly helpful towards winning  first customers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Lots of little guys and cost-ineffective to do “sales” to them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100,000 little clients @ $500/year = $50M/revenue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100" strike="noStrike">
                <a:solidFill>
                  <a:srgbClr val="000000"/>
                </a:solidFill>
                <a:latin typeface="Calibri"/>
                <a:ea typeface="ＭＳ Ｐゴシック"/>
              </a:rPr>
              <a:t>Sales, Marketing, and Channel Deals</a:t>
            </a:r>
            <a:endParaRPr/>
          </a:p>
        </p:txBody>
      </p:sp>
      <p:sp>
        <p:nvSpPr>
          <p:cNvPr id="359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How We Got There: Vertical Focus, Channel, Expansion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457200" y="990720"/>
            <a:ext cx="82292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lang="en-US" sz="2500" strike="noStrike">
                <a:solidFill>
                  <a:srgbClr val="000000"/>
                </a:solidFill>
                <a:latin typeface="Calibri"/>
              </a:rPr>
              <a:t>Distribution Routes of Your Product to Customers”</a:t>
            </a:r>
            <a:endParaRPr/>
          </a:p>
        </p:txBody>
      </p:sp>
      <p:sp>
        <p:nvSpPr>
          <p:cNvPr id="361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What is a Channel?</a:t>
            </a:r>
            <a:endParaRPr/>
          </a:p>
        </p:txBody>
      </p:sp>
      <p:pic>
        <p:nvPicPr>
          <p:cNvPr id="362" name="Picture 3" descr=""/>
          <p:cNvPicPr/>
          <p:nvPr/>
        </p:nvPicPr>
        <p:blipFill>
          <a:blip r:embed="rId1"/>
          <a:stretch/>
        </p:blipFill>
        <p:spPr>
          <a:xfrm>
            <a:off x="3996720" y="2038680"/>
            <a:ext cx="1269720" cy="850680"/>
          </a:xfrm>
          <a:prstGeom prst="rect">
            <a:avLst/>
          </a:prstGeom>
          <a:ln>
            <a:noFill/>
          </a:ln>
        </p:spPr>
      </p:pic>
      <p:pic>
        <p:nvPicPr>
          <p:cNvPr id="363" name="Picture 4" descr=""/>
          <p:cNvPicPr/>
          <p:nvPr/>
        </p:nvPicPr>
        <p:blipFill>
          <a:blip r:embed="rId2"/>
          <a:stretch/>
        </p:blipFill>
        <p:spPr>
          <a:xfrm>
            <a:off x="243360" y="3429000"/>
            <a:ext cx="1676160" cy="558360"/>
          </a:xfrm>
          <a:prstGeom prst="rect">
            <a:avLst/>
          </a:prstGeom>
          <a:ln>
            <a:noFill/>
          </a:ln>
        </p:spPr>
      </p:pic>
      <p:pic>
        <p:nvPicPr>
          <p:cNvPr id="364" name="Picture 5" descr=""/>
          <p:cNvPicPr/>
          <p:nvPr/>
        </p:nvPicPr>
        <p:blipFill>
          <a:blip r:embed="rId3"/>
          <a:stretch/>
        </p:blipFill>
        <p:spPr>
          <a:xfrm>
            <a:off x="243360" y="3987720"/>
            <a:ext cx="2514240" cy="507600"/>
          </a:xfrm>
          <a:prstGeom prst="rect">
            <a:avLst/>
          </a:prstGeom>
          <a:ln>
            <a:noFill/>
          </a:ln>
        </p:spPr>
      </p:pic>
      <p:pic>
        <p:nvPicPr>
          <p:cNvPr id="365" name="Picture 7" descr=""/>
          <p:cNvPicPr/>
          <p:nvPr/>
        </p:nvPicPr>
        <p:blipFill>
          <a:blip r:embed="rId4"/>
          <a:stretch/>
        </p:blipFill>
        <p:spPr>
          <a:xfrm>
            <a:off x="243360" y="4602240"/>
            <a:ext cx="1879200" cy="393480"/>
          </a:xfrm>
          <a:prstGeom prst="rect">
            <a:avLst/>
          </a:prstGeom>
          <a:ln>
            <a:noFill/>
          </a:ln>
        </p:spPr>
      </p:pic>
      <p:pic>
        <p:nvPicPr>
          <p:cNvPr id="366" name="Picture 8" descr=""/>
          <p:cNvPicPr/>
          <p:nvPr/>
        </p:nvPicPr>
        <p:blipFill>
          <a:blip r:embed="rId5"/>
          <a:stretch/>
        </p:blipFill>
        <p:spPr>
          <a:xfrm>
            <a:off x="3073680" y="3549240"/>
            <a:ext cx="748800" cy="748800"/>
          </a:xfrm>
          <a:prstGeom prst="rect">
            <a:avLst/>
          </a:prstGeom>
          <a:ln>
            <a:noFill/>
          </a:ln>
        </p:spPr>
      </p:pic>
      <p:pic>
        <p:nvPicPr>
          <p:cNvPr id="367" name="Picture 9" descr=""/>
          <p:cNvPicPr/>
          <p:nvPr/>
        </p:nvPicPr>
        <p:blipFill>
          <a:blip r:embed="rId6"/>
          <a:stretch/>
        </p:blipFill>
        <p:spPr>
          <a:xfrm>
            <a:off x="2988360" y="4316400"/>
            <a:ext cx="1053720" cy="812520"/>
          </a:xfrm>
          <a:prstGeom prst="rect">
            <a:avLst/>
          </a:prstGeom>
          <a:ln>
            <a:noFill/>
          </a:ln>
        </p:spPr>
      </p:pic>
      <p:pic>
        <p:nvPicPr>
          <p:cNvPr id="368" name="Picture 10" descr=""/>
          <p:cNvPicPr/>
          <p:nvPr/>
        </p:nvPicPr>
        <p:blipFill>
          <a:blip r:embed="rId7"/>
          <a:stretch/>
        </p:blipFill>
        <p:spPr>
          <a:xfrm>
            <a:off x="4273200" y="3505320"/>
            <a:ext cx="2361960" cy="482400"/>
          </a:xfrm>
          <a:prstGeom prst="rect">
            <a:avLst/>
          </a:prstGeom>
          <a:ln>
            <a:noFill/>
          </a:ln>
        </p:spPr>
      </p:pic>
      <p:pic>
        <p:nvPicPr>
          <p:cNvPr id="369" name="Picture 11" descr=""/>
          <p:cNvPicPr/>
          <p:nvPr/>
        </p:nvPicPr>
        <p:blipFill>
          <a:blip r:embed="rId8"/>
          <a:stretch/>
        </p:blipFill>
        <p:spPr>
          <a:xfrm>
            <a:off x="4273200" y="4043520"/>
            <a:ext cx="2412720" cy="558360"/>
          </a:xfrm>
          <a:prstGeom prst="rect">
            <a:avLst/>
          </a:prstGeom>
          <a:ln>
            <a:noFill/>
          </a:ln>
        </p:spPr>
      </p:pic>
      <p:pic>
        <p:nvPicPr>
          <p:cNvPr id="370" name="Picture 12" descr=""/>
          <p:cNvPicPr/>
          <p:nvPr/>
        </p:nvPicPr>
        <p:blipFill>
          <a:blip r:embed="rId9"/>
          <a:stretch/>
        </p:blipFill>
        <p:spPr>
          <a:xfrm>
            <a:off x="6833160" y="3575880"/>
            <a:ext cx="2173680" cy="360360"/>
          </a:xfrm>
          <a:prstGeom prst="rect">
            <a:avLst/>
          </a:prstGeom>
          <a:ln>
            <a:noFill/>
          </a:ln>
        </p:spPr>
      </p:pic>
      <p:sp>
        <p:nvSpPr>
          <p:cNvPr id="371" name="Line 3"/>
          <p:cNvSpPr/>
          <p:nvPr/>
        </p:nvSpPr>
        <p:spPr>
          <a:xfrm flipH="1">
            <a:off x="2811960" y="3575520"/>
            <a:ext cx="1800" cy="1580040"/>
          </a:xfrm>
          <a:prstGeom prst="line">
            <a:avLst/>
          </a:prstGeom>
          <a:ln w="3240">
            <a:solidFill>
              <a:schemeClr val="bg1">
                <a:lumMod val="65000"/>
              </a:schemeClr>
            </a:solidFill>
            <a:round/>
          </a:ln>
        </p:spPr>
      </p:sp>
      <p:sp>
        <p:nvSpPr>
          <p:cNvPr id="372" name="Line 4"/>
          <p:cNvSpPr/>
          <p:nvPr/>
        </p:nvSpPr>
        <p:spPr>
          <a:xfrm flipH="1">
            <a:off x="2879640" y="3575520"/>
            <a:ext cx="1800" cy="1579680"/>
          </a:xfrm>
          <a:prstGeom prst="line">
            <a:avLst/>
          </a:prstGeom>
          <a:ln w="3240">
            <a:solidFill>
              <a:schemeClr val="bg1">
                <a:lumMod val="65000"/>
              </a:schemeClr>
            </a:solidFill>
            <a:round/>
          </a:ln>
        </p:spPr>
      </p:sp>
      <p:sp>
        <p:nvSpPr>
          <p:cNvPr id="373" name="Line 5"/>
          <p:cNvSpPr/>
          <p:nvPr/>
        </p:nvSpPr>
        <p:spPr>
          <a:xfrm flipH="1">
            <a:off x="4151880" y="3575880"/>
            <a:ext cx="1440" cy="1579680"/>
          </a:xfrm>
          <a:prstGeom prst="line">
            <a:avLst/>
          </a:prstGeom>
          <a:ln w="3240">
            <a:solidFill>
              <a:schemeClr val="bg1">
                <a:lumMod val="65000"/>
              </a:schemeClr>
            </a:solidFill>
            <a:round/>
          </a:ln>
        </p:spPr>
      </p:sp>
      <p:sp>
        <p:nvSpPr>
          <p:cNvPr id="374" name="Line 6"/>
          <p:cNvSpPr/>
          <p:nvPr/>
        </p:nvSpPr>
        <p:spPr>
          <a:xfrm flipH="1">
            <a:off x="4219560" y="3575520"/>
            <a:ext cx="1440" cy="1580040"/>
          </a:xfrm>
          <a:prstGeom prst="line">
            <a:avLst/>
          </a:prstGeom>
          <a:ln w="3240">
            <a:solidFill>
              <a:schemeClr val="bg1">
                <a:lumMod val="65000"/>
              </a:schemeClr>
            </a:solidFill>
            <a:round/>
          </a:ln>
        </p:spPr>
      </p:sp>
      <p:sp>
        <p:nvSpPr>
          <p:cNvPr id="375" name="Line 7"/>
          <p:cNvSpPr/>
          <p:nvPr/>
        </p:nvSpPr>
        <p:spPr>
          <a:xfrm flipH="1">
            <a:off x="6726240" y="3575880"/>
            <a:ext cx="1440" cy="1580040"/>
          </a:xfrm>
          <a:prstGeom prst="line">
            <a:avLst/>
          </a:prstGeom>
          <a:ln w="3240">
            <a:solidFill>
              <a:schemeClr val="bg1">
                <a:lumMod val="65000"/>
              </a:schemeClr>
            </a:solidFill>
            <a:round/>
          </a:ln>
        </p:spPr>
      </p:sp>
      <p:sp>
        <p:nvSpPr>
          <p:cNvPr id="376" name="Line 8"/>
          <p:cNvSpPr/>
          <p:nvPr/>
        </p:nvSpPr>
        <p:spPr>
          <a:xfrm flipH="1">
            <a:off x="6793920" y="3575880"/>
            <a:ext cx="1800" cy="1579680"/>
          </a:xfrm>
          <a:prstGeom prst="line">
            <a:avLst/>
          </a:prstGeom>
          <a:ln w="3240">
            <a:solidFill>
              <a:schemeClr val="bg1">
                <a:lumMod val="65000"/>
              </a:schemeClr>
            </a:solidFill>
            <a:round/>
          </a:ln>
        </p:spPr>
      </p:sp>
      <p:pic>
        <p:nvPicPr>
          <p:cNvPr id="377" name="Picture 20" descr=""/>
          <p:cNvPicPr/>
          <p:nvPr/>
        </p:nvPicPr>
        <p:blipFill>
          <a:blip r:embed="rId10"/>
          <a:stretch/>
        </p:blipFill>
        <p:spPr>
          <a:xfrm>
            <a:off x="6992640" y="4043520"/>
            <a:ext cx="1273680" cy="952200"/>
          </a:xfrm>
          <a:prstGeom prst="rect">
            <a:avLst/>
          </a:prstGeom>
          <a:ln>
            <a:noFill/>
          </a:ln>
        </p:spPr>
      </p:pic>
      <p:sp>
        <p:nvSpPr>
          <p:cNvPr id="378" name="CustomShape 9"/>
          <p:cNvSpPr/>
          <p:nvPr/>
        </p:nvSpPr>
        <p:spPr>
          <a:xfrm>
            <a:off x="457200" y="2432520"/>
            <a:ext cx="91404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0"/>
          <p:cNvSpPr/>
          <p:nvPr/>
        </p:nvSpPr>
        <p:spPr>
          <a:xfrm>
            <a:off x="791280" y="3006000"/>
            <a:ext cx="1127880" cy="3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1200" strike="noStrike" u="sng">
                <a:solidFill>
                  <a:srgbClr val="000000"/>
                </a:solidFill>
                <a:latin typeface="Arial"/>
              </a:rPr>
              <a:t>Aggregators</a:t>
            </a:r>
            <a:endParaRPr/>
          </a:p>
        </p:txBody>
      </p:sp>
      <p:sp>
        <p:nvSpPr>
          <p:cNvPr id="380" name="CustomShape 11"/>
          <p:cNvSpPr/>
          <p:nvPr/>
        </p:nvSpPr>
        <p:spPr>
          <a:xfrm>
            <a:off x="2998440" y="3006000"/>
            <a:ext cx="1127880" cy="3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1200" strike="noStrike" u="sng">
                <a:solidFill>
                  <a:srgbClr val="000000"/>
                </a:solidFill>
                <a:latin typeface="Arial"/>
              </a:rPr>
              <a:t>Agencies</a:t>
            </a:r>
            <a:endParaRPr/>
          </a:p>
        </p:txBody>
      </p:sp>
      <p:sp>
        <p:nvSpPr>
          <p:cNvPr id="381" name="CustomShape 12"/>
          <p:cNvSpPr/>
          <p:nvPr/>
        </p:nvSpPr>
        <p:spPr>
          <a:xfrm>
            <a:off x="4889160" y="3006000"/>
            <a:ext cx="1127880" cy="3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1200" strike="noStrike" u="sng">
                <a:solidFill>
                  <a:srgbClr val="000000"/>
                </a:solidFill>
                <a:latin typeface="Arial"/>
              </a:rPr>
              <a:t>Airlines</a:t>
            </a:r>
            <a:endParaRPr/>
          </a:p>
        </p:txBody>
      </p:sp>
      <p:sp>
        <p:nvSpPr>
          <p:cNvPr id="382" name="CustomShape 13"/>
          <p:cNvSpPr/>
          <p:nvPr/>
        </p:nvSpPr>
        <p:spPr>
          <a:xfrm>
            <a:off x="7138440" y="3006000"/>
            <a:ext cx="1548000" cy="3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1200" strike="noStrike" u="sng">
                <a:solidFill>
                  <a:srgbClr val="000000"/>
                </a:solidFill>
                <a:latin typeface="Arial"/>
              </a:rPr>
              <a:t>Direct to Consumer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457200" y="990720"/>
            <a:ext cx="82292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b="1" lang="en-US" sz="800" strike="noStrike">
                <a:solidFill>
                  <a:srgbClr val="000000"/>
                </a:solidFill>
                <a:latin typeface="Calibri"/>
              </a:rPr>
              <a:t>          </a:t>
            </a: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What is the hardest problem to solve?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lang="en-US" sz="800" strike="noStrike">
                <a:solidFill>
                  <a:srgbClr val="000000"/>
                </a:solidFill>
                <a:latin typeface="Calibri"/>
              </a:rPr>
              <a:t>          </a:t>
            </a:r>
            <a:r>
              <a:rPr lang="en-US" sz="2800" strike="noStrike">
                <a:solidFill>
                  <a:srgbClr val="000000"/>
                </a:solidFill>
                <a:latin typeface="Calibri"/>
              </a:rPr>
              <a:t>What provides the most economic value to customers?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b="1" lang="en-US" sz="800" strike="noStrike">
                <a:solidFill>
                  <a:srgbClr val="000000"/>
                </a:solidFill>
                <a:latin typeface="Calibri"/>
              </a:rPr>
              <a:t>          </a:t>
            </a: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What is the competitive landscape?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b="1" lang="en-US" sz="800" strike="noStrike">
                <a:solidFill>
                  <a:srgbClr val="000000"/>
                </a:solidFill>
                <a:latin typeface="Calibri"/>
              </a:rPr>
              <a:t>          </a:t>
            </a: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What are the defensive moats/barriers to entry?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lang="en-US" sz="800" strike="noStrike">
                <a:solidFill>
                  <a:srgbClr val="000000"/>
                </a:solidFill>
                <a:latin typeface="Calibri"/>
              </a:rPr>
              <a:t>          </a:t>
            </a:r>
            <a:r>
              <a:rPr lang="en-US" sz="2800" strike="noStrike">
                <a:solidFill>
                  <a:srgbClr val="000000"/>
                </a:solidFill>
                <a:latin typeface="Calibri"/>
              </a:rPr>
              <a:t>What generates the greatest margins?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-</a:t>
            </a:r>
            <a:r>
              <a:rPr b="1" lang="en-US" sz="800" strike="noStrike">
                <a:solidFill>
                  <a:srgbClr val="000000"/>
                </a:solidFill>
                <a:latin typeface="Calibri"/>
              </a:rPr>
              <a:t>          </a:t>
            </a:r>
            <a:r>
              <a:rPr b="1" lang="en-US" sz="2800" strike="noStrike">
                <a:solidFill>
                  <a:srgbClr val="000000"/>
                </a:solidFill>
                <a:latin typeface="Calibri"/>
              </a:rPr>
              <a:t>What is the market size?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84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How a Large Channel Helps with Classic Problems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For Our Business, Channel Is Instrumental for Little Guys</a:t>
            </a:r>
            <a:endParaRPr/>
          </a:p>
        </p:txBody>
      </p:sp>
      <p:sp>
        <p:nvSpPr>
          <p:cNvPr id="386" name="CustomShape 2"/>
          <p:cNvSpPr/>
          <p:nvPr/>
        </p:nvSpPr>
        <p:spPr>
          <a:xfrm>
            <a:off x="2311560" y="3065040"/>
            <a:ext cx="1497960" cy="1080"/>
          </a:xfrm>
          <a:prstGeom prst="curvedConnector3">
            <a:avLst>
              <a:gd name="adj1" fmla="val 50000"/>
            </a:avLst>
          </a:prstGeom>
          <a:noFill/>
          <a:ln w="34920">
            <a:solidFill>
              <a:srgbClr val="ff0000"/>
            </a:solidFill>
            <a:round/>
            <a:tailEnd len="med" type="triangle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7" name="CustomShape 3"/>
          <p:cNvSpPr/>
          <p:nvPr/>
        </p:nvSpPr>
        <p:spPr>
          <a:xfrm>
            <a:off x="2463840" y="3217320"/>
            <a:ext cx="4172040" cy="1080"/>
          </a:xfrm>
          <a:prstGeom prst="curvedConnector3">
            <a:avLst>
              <a:gd name="adj1" fmla="val 50000"/>
            </a:avLst>
          </a:prstGeom>
          <a:noFill/>
          <a:ln w="34920">
            <a:solidFill>
              <a:srgbClr val="ff0000"/>
            </a:solidFill>
            <a:round/>
            <a:tailEnd len="med" type="triangle" w="lg"/>
          </a:ln>
          <a:effectLst>
            <a:outerShdw blurRad="50800" dir="2700000" dist="381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8" name="CustomShape 4"/>
          <p:cNvSpPr/>
          <p:nvPr/>
        </p:nvSpPr>
        <p:spPr>
          <a:xfrm>
            <a:off x="6868440" y="1255680"/>
            <a:ext cx="1545840" cy="16585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Channel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457200" y="990720"/>
            <a:ext cx="8229240" cy="775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Technological and “Chronological” Stack</a:t>
            </a:r>
            <a:endParaRPr/>
          </a:p>
        </p:txBody>
      </p:sp>
      <p:sp>
        <p:nvSpPr>
          <p:cNvPr id="390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Routes to Market for TrialPay (example)</a:t>
            </a:r>
            <a:endParaRPr/>
          </a:p>
        </p:txBody>
      </p:sp>
      <p:sp>
        <p:nvSpPr>
          <p:cNvPr id="391" name="CustomShape 3"/>
          <p:cNvSpPr/>
          <p:nvPr/>
        </p:nvSpPr>
        <p:spPr>
          <a:xfrm>
            <a:off x="3828240" y="1527840"/>
            <a:ext cx="822600" cy="4582800"/>
          </a:xfrm>
          <a:prstGeom prst="rightArrowCallout">
            <a:avLst>
              <a:gd name="adj1" fmla="val 25000"/>
              <a:gd name="adj2" fmla="val 23840"/>
              <a:gd name="adj3" fmla="val 25000"/>
              <a:gd name="adj4" fmla="val 64977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 anchorCtr="1" vert="vert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Channel Routes</a:t>
            </a:r>
            <a:endParaRPr/>
          </a:p>
        </p:txBody>
      </p:sp>
      <p:sp>
        <p:nvSpPr>
          <p:cNvPr id="392" name="CustomShape 4"/>
          <p:cNvSpPr/>
          <p:nvPr/>
        </p:nvSpPr>
        <p:spPr>
          <a:xfrm>
            <a:off x="5384520" y="1527840"/>
            <a:ext cx="822600" cy="16801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 anchorCtr="1" vert="vert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Direct</a:t>
            </a:r>
            <a:endParaRPr/>
          </a:p>
        </p:txBody>
      </p:sp>
      <p:sp>
        <p:nvSpPr>
          <p:cNvPr id="393" name="CustomShape 5"/>
          <p:cNvSpPr/>
          <p:nvPr/>
        </p:nvSpPr>
        <p:spPr>
          <a:xfrm>
            <a:off x="1730160" y="1527840"/>
            <a:ext cx="304560" cy="4582800"/>
          </a:xfrm>
          <a:prstGeom prst="leftBrace">
            <a:avLst>
              <a:gd name="adj1" fmla="val 8333"/>
              <a:gd name="adj2" fmla="val 50000"/>
            </a:avLst>
          </a:prstGeom>
          <a:noFill/>
          <a:ln w="3240">
            <a:solidFill>
              <a:schemeClr val="bg1">
                <a:lumMod val="6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4" name="CustomShape 6"/>
          <p:cNvSpPr/>
          <p:nvPr/>
        </p:nvSpPr>
        <p:spPr>
          <a:xfrm>
            <a:off x="235440" y="3391920"/>
            <a:ext cx="149400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Web Merchants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457200" y="990720"/>
            <a:ext cx="8229240" cy="880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Many of our channel deals simply involved “receiving” clients and sharing revenue, others take integration</a:t>
            </a:r>
            <a:endParaRPr/>
          </a:p>
        </p:txBody>
      </p:sp>
      <p:sp>
        <p:nvSpPr>
          <p:cNvPr id="396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Referral vs Integration</a:t>
            </a:r>
            <a:endParaRPr/>
          </a:p>
        </p:txBody>
      </p:sp>
      <p:sp>
        <p:nvSpPr>
          <p:cNvPr id="397" name="CustomShape 3"/>
          <p:cNvSpPr/>
          <p:nvPr/>
        </p:nvSpPr>
        <p:spPr>
          <a:xfrm flipH="1">
            <a:off x="80280" y="2382120"/>
            <a:ext cx="8953200" cy="928080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0800000"/>
          </a:gradFill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98" name="CustomShape 4"/>
          <p:cNvSpPr/>
          <p:nvPr/>
        </p:nvSpPr>
        <p:spPr>
          <a:xfrm>
            <a:off x="614880" y="2621160"/>
            <a:ext cx="3903480" cy="506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2300" strike="noStrike">
                <a:solidFill>
                  <a:srgbClr val="000000"/>
                </a:solidFill>
                <a:latin typeface="Arial"/>
              </a:rPr>
              <a:t>Referral</a:t>
            </a:r>
            <a:endParaRPr/>
          </a:p>
        </p:txBody>
      </p:sp>
      <p:sp>
        <p:nvSpPr>
          <p:cNvPr id="399" name="CustomShape 5"/>
          <p:cNvSpPr/>
          <p:nvPr/>
        </p:nvSpPr>
        <p:spPr>
          <a:xfrm>
            <a:off x="4631040" y="2621160"/>
            <a:ext cx="3903480" cy="506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lang="en-US" sz="2300" strike="noStrike">
                <a:solidFill>
                  <a:srgbClr val="000000"/>
                </a:solidFill>
                <a:latin typeface="Arial"/>
              </a:rPr>
              <a:t>Integration</a:t>
            </a:r>
            <a:endParaRPr/>
          </a:p>
        </p:txBody>
      </p:sp>
      <p:pic>
        <p:nvPicPr>
          <p:cNvPr id="400" name="Picture 7" descr=""/>
          <p:cNvPicPr/>
          <p:nvPr/>
        </p:nvPicPr>
        <p:blipFill>
          <a:blip r:embed="rId1"/>
          <a:stretch/>
        </p:blipFill>
        <p:spPr>
          <a:xfrm>
            <a:off x="614880" y="3310560"/>
            <a:ext cx="1701360" cy="914040"/>
          </a:xfrm>
          <a:prstGeom prst="rect">
            <a:avLst/>
          </a:prstGeom>
          <a:ln>
            <a:noFill/>
          </a:ln>
        </p:spPr>
      </p:pic>
      <p:pic>
        <p:nvPicPr>
          <p:cNvPr id="401" name="Picture 8" descr=""/>
          <p:cNvPicPr/>
          <p:nvPr/>
        </p:nvPicPr>
        <p:blipFill>
          <a:blip r:embed="rId2"/>
          <a:stretch/>
        </p:blipFill>
        <p:spPr>
          <a:xfrm>
            <a:off x="2571480" y="3310560"/>
            <a:ext cx="1701360" cy="711000"/>
          </a:xfrm>
          <a:prstGeom prst="rect">
            <a:avLst/>
          </a:prstGeom>
          <a:ln>
            <a:noFill/>
          </a:ln>
        </p:spPr>
      </p:pic>
      <p:pic>
        <p:nvPicPr>
          <p:cNvPr id="402" name="Picture 9" descr=""/>
          <p:cNvPicPr/>
          <p:nvPr/>
        </p:nvPicPr>
        <p:blipFill>
          <a:blip r:embed="rId3"/>
          <a:stretch/>
        </p:blipFill>
        <p:spPr>
          <a:xfrm>
            <a:off x="4941720" y="3127680"/>
            <a:ext cx="2425320" cy="893880"/>
          </a:xfrm>
          <a:prstGeom prst="rect">
            <a:avLst/>
          </a:prstGeom>
          <a:ln>
            <a:noFill/>
          </a:ln>
        </p:spPr>
      </p:pic>
      <p:pic>
        <p:nvPicPr>
          <p:cNvPr id="403" name="Picture 10" descr=""/>
          <p:cNvPicPr/>
          <p:nvPr/>
        </p:nvPicPr>
        <p:blipFill>
          <a:blip r:embed="rId4"/>
          <a:stretch/>
        </p:blipFill>
        <p:spPr>
          <a:xfrm>
            <a:off x="457200" y="4410360"/>
            <a:ext cx="2400120" cy="850680"/>
          </a:xfrm>
          <a:prstGeom prst="rect">
            <a:avLst/>
          </a:prstGeom>
          <a:ln>
            <a:noFill/>
          </a:ln>
        </p:spPr>
      </p:pic>
      <p:sp>
        <p:nvSpPr>
          <p:cNvPr id="404" name="CustomShape 6"/>
          <p:cNvSpPr/>
          <p:nvPr/>
        </p:nvSpPr>
        <p:spPr>
          <a:xfrm>
            <a:off x="7860600" y="3072600"/>
            <a:ext cx="1472400" cy="948960"/>
          </a:xfrm>
          <a:prstGeom prst="cloud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alibri"/>
              </a:rPr>
              <a:t>White label/ acquisition</a:t>
            </a:r>
            <a:endParaRPr/>
          </a:p>
        </p:txBody>
      </p:sp>
      <p:sp>
        <p:nvSpPr>
          <p:cNvPr id="405" name="CustomShape 7"/>
          <p:cNvSpPr/>
          <p:nvPr/>
        </p:nvSpPr>
        <p:spPr>
          <a:xfrm>
            <a:off x="457200" y="5561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I would never be a “channel” to somebody if I’m growing 100%+ YoY!</a:t>
            </a: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  <a:ea typeface="ＭＳ Ｐゴシック"/>
              </a:rPr>
              <a:t>Tons of Opportunities</a:t>
            </a:r>
            <a:endParaRPr/>
          </a:p>
        </p:txBody>
      </p:sp>
      <p:sp>
        <p:nvSpPr>
          <p:cNvPr id="407" name="CustomShape 2"/>
          <p:cNvSpPr/>
          <p:nvPr/>
        </p:nvSpPr>
        <p:spPr>
          <a:xfrm>
            <a:off x="1532520" y="2446920"/>
            <a:ext cx="515880" cy="18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1" lang="en-US" sz="1200" strike="noStrike">
                <a:solidFill>
                  <a:srgbClr val="000000"/>
                </a:solidFill>
                <a:latin typeface="Calibri"/>
              </a:rPr>
              <a:t>High</a:t>
            </a:r>
            <a:endParaRPr/>
          </a:p>
        </p:txBody>
      </p:sp>
      <p:sp>
        <p:nvSpPr>
          <p:cNvPr id="408" name="CustomShape 3"/>
          <p:cNvSpPr/>
          <p:nvPr/>
        </p:nvSpPr>
        <p:spPr>
          <a:xfrm>
            <a:off x="2250360" y="1752480"/>
            <a:ext cx="2043720" cy="156096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PayPal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Authorize.net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Digital River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GoDaddy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Google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4294440" y="1752480"/>
            <a:ext cx="2043720" cy="1560960"/>
          </a:xfrm>
          <a:prstGeom prst="rect">
            <a:avLst/>
          </a:prstGeom>
          <a:solidFill>
            <a:schemeClr val="bg1">
              <a:lumMod val="50000"/>
            </a:schemeClr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Download.com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eJunkie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Kagi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2250360" y="3313800"/>
            <a:ext cx="2043720" cy="156240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Citi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Chase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Topica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Intuit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11" name="CustomShape 6"/>
          <p:cNvSpPr/>
          <p:nvPr/>
        </p:nvSpPr>
        <p:spPr>
          <a:xfrm>
            <a:off x="4294440" y="3313800"/>
            <a:ext cx="2043720" cy="1562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TUCOWS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Web.com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Register.com</a:t>
            </a:r>
            <a:endParaRPr/>
          </a:p>
        </p:txBody>
      </p:sp>
      <p:sp>
        <p:nvSpPr>
          <p:cNvPr id="412" name="CustomShape 7"/>
          <p:cNvSpPr/>
          <p:nvPr/>
        </p:nvSpPr>
        <p:spPr>
          <a:xfrm>
            <a:off x="1378800" y="3962520"/>
            <a:ext cx="669240" cy="18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r>
              <a:rPr b="1" lang="en-US" sz="1200" strike="noStrike">
                <a:solidFill>
                  <a:srgbClr val="000000"/>
                </a:solidFill>
                <a:latin typeface="Calibri"/>
              </a:rPr>
              <a:t>Low</a:t>
            </a:r>
            <a:endParaRPr/>
          </a:p>
        </p:txBody>
      </p:sp>
      <p:sp>
        <p:nvSpPr>
          <p:cNvPr id="413" name="CustomShape 8"/>
          <p:cNvSpPr/>
          <p:nvPr/>
        </p:nvSpPr>
        <p:spPr>
          <a:xfrm>
            <a:off x="2971800" y="5024880"/>
            <a:ext cx="515880" cy="18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200" strike="noStrike">
                <a:solidFill>
                  <a:srgbClr val="000000"/>
                </a:solidFill>
                <a:latin typeface="Calibri"/>
              </a:rPr>
              <a:t>Low</a:t>
            </a:r>
            <a:endParaRPr/>
          </a:p>
        </p:txBody>
      </p:sp>
      <p:sp>
        <p:nvSpPr>
          <p:cNvPr id="414" name="CustomShape 9"/>
          <p:cNvSpPr/>
          <p:nvPr/>
        </p:nvSpPr>
        <p:spPr>
          <a:xfrm>
            <a:off x="4876920" y="5024880"/>
            <a:ext cx="850680" cy="18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200" strike="noStrike">
                <a:solidFill>
                  <a:srgbClr val="000000"/>
                </a:solidFill>
                <a:latin typeface="Calibri"/>
              </a:rPr>
              <a:t>High</a:t>
            </a:r>
            <a:endParaRPr/>
          </a:p>
        </p:txBody>
      </p:sp>
      <p:sp>
        <p:nvSpPr>
          <p:cNvPr id="415" name="CustomShape 10"/>
          <p:cNvSpPr/>
          <p:nvPr/>
        </p:nvSpPr>
        <p:spPr>
          <a:xfrm>
            <a:off x="6781680" y="2784960"/>
            <a:ext cx="250560" cy="228240"/>
          </a:xfrm>
          <a:prstGeom prst="rect">
            <a:avLst/>
          </a:prstGeom>
          <a:solidFill>
            <a:schemeClr val="bg1">
              <a:lumMod val="50000"/>
            </a:schemeClr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11"/>
          <p:cNvSpPr/>
          <p:nvPr/>
        </p:nvSpPr>
        <p:spPr>
          <a:xfrm>
            <a:off x="6781680" y="3242160"/>
            <a:ext cx="250560" cy="228240"/>
          </a:xfrm>
          <a:prstGeom prst="rect">
            <a:avLst/>
          </a:prstGeom>
          <a:solidFill>
            <a:schemeClr val="bg1">
              <a:lumMod val="85000"/>
            </a:schemeClr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2"/>
          <p:cNvSpPr/>
          <p:nvPr/>
        </p:nvSpPr>
        <p:spPr>
          <a:xfrm>
            <a:off x="6781680" y="3699360"/>
            <a:ext cx="250560" cy="22824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3"/>
          <p:cNvSpPr/>
          <p:nvPr/>
        </p:nvSpPr>
        <p:spPr>
          <a:xfrm>
            <a:off x="6956640" y="2784960"/>
            <a:ext cx="145332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Top Priority</a:t>
            </a:r>
            <a:endParaRPr/>
          </a:p>
        </p:txBody>
      </p:sp>
      <p:sp>
        <p:nvSpPr>
          <p:cNvPr id="419" name="CustomShape 14"/>
          <p:cNvSpPr/>
          <p:nvPr/>
        </p:nvSpPr>
        <p:spPr>
          <a:xfrm>
            <a:off x="6956640" y="3242160"/>
            <a:ext cx="203472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Pursue If Resources Allow</a:t>
            </a:r>
            <a:endParaRPr/>
          </a:p>
        </p:txBody>
      </p:sp>
      <p:sp>
        <p:nvSpPr>
          <p:cNvPr id="420" name="CustomShape 15"/>
          <p:cNvSpPr/>
          <p:nvPr/>
        </p:nvSpPr>
        <p:spPr>
          <a:xfrm>
            <a:off x="6956640" y="3699360"/>
            <a:ext cx="1259280" cy="245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6"/>
          <p:cNvSpPr/>
          <p:nvPr/>
        </p:nvSpPr>
        <p:spPr>
          <a:xfrm>
            <a:off x="6956640" y="3716280"/>
            <a:ext cx="203472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On Hold / Spin Cycle</a:t>
            </a:r>
            <a:endParaRPr/>
          </a:p>
        </p:txBody>
      </p:sp>
      <p:sp>
        <p:nvSpPr>
          <p:cNvPr id="422" name="CustomShape 17"/>
          <p:cNvSpPr/>
          <p:nvPr/>
        </p:nvSpPr>
        <p:spPr>
          <a:xfrm flipH="1" rot="16200000">
            <a:off x="-640440" y="3021840"/>
            <a:ext cx="2990880" cy="395280"/>
          </a:xfrm>
          <a:prstGeom prst="rect">
            <a:avLst/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tIns="45000" bIns="45000" anchor="b"/>
          <a:p>
            <a:pPr algn="ctr">
              <a:lnSpc>
                <a:spcPct val="100000"/>
              </a:lnSpc>
            </a:pPr>
            <a:r>
              <a:rPr b="1" lang="en-US" sz="2000" strike="noStrike">
                <a:solidFill>
                  <a:srgbClr val="ffffff"/>
                </a:solidFill>
                <a:latin typeface="Calibri"/>
              </a:rPr>
              <a:t>Potential Benefit</a:t>
            </a:r>
            <a:endParaRPr/>
          </a:p>
        </p:txBody>
      </p:sp>
      <p:sp>
        <p:nvSpPr>
          <p:cNvPr id="423" name="CustomShape 18"/>
          <p:cNvSpPr/>
          <p:nvPr/>
        </p:nvSpPr>
        <p:spPr>
          <a:xfrm>
            <a:off x="2161800" y="5453640"/>
            <a:ext cx="4265280" cy="488160"/>
          </a:xfrm>
          <a:prstGeom prst="rect">
            <a:avLst/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1" lang="en-US" sz="2000" strike="noStrike">
                <a:solidFill>
                  <a:srgbClr val="ffffff"/>
                </a:solidFill>
                <a:latin typeface="Calibri"/>
              </a:rPr>
              <a:t>Feasibility / Partner Growth Tapered</a:t>
            </a:r>
            <a:endParaRPr/>
          </a:p>
        </p:txBody>
      </p:sp>
      <p:sp>
        <p:nvSpPr>
          <p:cNvPr id="424" name="CustomShape 19"/>
          <p:cNvSpPr/>
          <p:nvPr/>
        </p:nvSpPr>
        <p:spPr>
          <a:xfrm>
            <a:off x="2250360" y="6136200"/>
            <a:ext cx="4087440" cy="2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Size of organization, relevance, private/public, etc</a:t>
            </a:r>
            <a:endParaRPr/>
          </a:p>
        </p:txBody>
      </p:sp>
      <p:sp>
        <p:nvSpPr>
          <p:cNvPr id="425" name="CustomShape 20"/>
          <p:cNvSpPr/>
          <p:nvPr/>
        </p:nvSpPr>
        <p:spPr>
          <a:xfrm>
            <a:off x="0" y="1537200"/>
            <a:ext cx="456840" cy="33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Fit, overlap, defensibility, revenue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57200" y="990720"/>
            <a:ext cx="82292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500" strike="noStrike">
                <a:solidFill>
                  <a:srgbClr val="000000"/>
                </a:solidFill>
                <a:latin typeface="Calibri"/>
              </a:rPr>
              <a:t>Companies will pay to acquire new customers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You are worth:</a:t>
            </a:r>
            <a:endParaRPr/>
          </a:p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$1000 to Comcast</a:t>
            </a:r>
            <a:endParaRPr/>
          </a:p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$2000 to GEICO</a:t>
            </a:r>
            <a:endParaRPr/>
          </a:p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$100 to Netflix</a:t>
            </a:r>
            <a:endParaRPr/>
          </a:p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$300 to AT&amp;T/Sprint/Tmobile/Verizon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lang="en-US" sz="2500" strike="noStrike">
                <a:solidFill>
                  <a:srgbClr val="000000"/>
                </a:solidFill>
                <a:latin typeface="Calibri"/>
              </a:rPr>
              <a:t>and these companies will pay some % of this to whoever refers you to them</a:t>
            </a:r>
            <a:endParaRPr/>
          </a:p>
        </p:txBody>
      </p:sp>
      <p:sp>
        <p:nvSpPr>
          <p:cNvPr id="191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Some Background – You Have “Currency” as a Customer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Download.com Perfect Channel Partner</a:t>
            </a:r>
            <a:endParaRPr/>
          </a:p>
        </p:txBody>
      </p:sp>
      <p:pic>
        <p:nvPicPr>
          <p:cNvPr id="427" name="Picture 4" descr=""/>
          <p:cNvPicPr/>
          <p:nvPr/>
        </p:nvPicPr>
        <p:blipFill>
          <a:blip r:embed="rId1"/>
          <a:stretch/>
        </p:blipFill>
        <p:spPr>
          <a:xfrm>
            <a:off x="457200" y="1195560"/>
            <a:ext cx="1508400" cy="4848480"/>
          </a:xfrm>
          <a:prstGeom prst="rect">
            <a:avLst/>
          </a:prstGeom>
          <a:ln>
            <a:noFill/>
          </a:ln>
        </p:spPr>
      </p:pic>
      <p:sp>
        <p:nvSpPr>
          <p:cNvPr id="428" name="CustomShape 2"/>
          <p:cNvSpPr/>
          <p:nvPr/>
        </p:nvSpPr>
        <p:spPr>
          <a:xfrm>
            <a:off x="457200" y="2166120"/>
            <a:ext cx="1508400" cy="147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9" name="CustomShape 3"/>
          <p:cNvSpPr/>
          <p:nvPr/>
        </p:nvSpPr>
        <p:spPr>
          <a:xfrm>
            <a:off x="462240" y="2601720"/>
            <a:ext cx="1508400" cy="1472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" name="CustomShape 4"/>
          <p:cNvSpPr/>
          <p:nvPr/>
        </p:nvSpPr>
        <p:spPr>
          <a:xfrm>
            <a:off x="2312640" y="1195560"/>
            <a:ext cx="6373800" cy="48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64,000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 Products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Defensibility 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by sending traffic to existing partners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Bi-directional relevance: 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needle-mover for </a:t>
            </a:r>
            <a:r>
              <a:rPr i="1" lang="en-US" sz="2000" strike="noStrike">
                <a:solidFill>
                  <a:srgbClr val="000000"/>
                </a:solidFill>
                <a:latin typeface="Arial"/>
              </a:rPr>
              <a:t>both 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parties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Download.com 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eager to pursue new opportunities/revenue models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Network effects 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from increased traffic to advertising partners (e.g., Netflix, FTD, etc)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Vertical #1 Was Software, So Start with Download.com</a:t>
            </a:r>
            <a:endParaRPr/>
          </a:p>
        </p:txBody>
      </p:sp>
      <p:sp>
        <p:nvSpPr>
          <p:cNvPr id="432" name="CustomShape 2"/>
          <p:cNvSpPr/>
          <p:nvPr/>
        </p:nvSpPr>
        <p:spPr>
          <a:xfrm>
            <a:off x="4964040" y="1393920"/>
            <a:ext cx="3885840" cy="47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Data suggests Download.com directly or indirectly accounts for about </a:t>
            </a: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$190M 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in annual software sales</a:t>
            </a:r>
            <a:r>
              <a:rPr lang="en-US" sz="2000" strike="noStrike" baseline="30000">
                <a:solidFill>
                  <a:srgbClr val="000000"/>
                </a:solidFill>
                <a:latin typeface="Arial"/>
              </a:rPr>
              <a:t>1</a:t>
            </a: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Total </a:t>
            </a:r>
            <a:r>
              <a:rPr lang="en-US" sz="2000" strike="noStrike" u="sng">
                <a:solidFill>
                  <a:srgbClr val="000000"/>
                </a:solidFill>
                <a:latin typeface="Arial"/>
              </a:rPr>
              <a:t>potential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 revenue to CNET could be 40% of this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Conservative Projection: </a:t>
            </a: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$XM/year 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in CNET net revenue</a:t>
            </a:r>
            <a:endParaRPr/>
          </a:p>
        </p:txBody>
      </p:sp>
      <p:sp>
        <p:nvSpPr>
          <p:cNvPr id="433" name="CustomShape 3"/>
          <p:cNvSpPr/>
          <p:nvPr/>
        </p:nvSpPr>
        <p:spPr>
          <a:xfrm rot="10800000">
            <a:off x="8686800" y="4202280"/>
            <a:ext cx="3350880" cy="620280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4" name="CustomShape 4"/>
          <p:cNvSpPr/>
          <p:nvPr/>
        </p:nvSpPr>
        <p:spPr>
          <a:xfrm>
            <a:off x="1219320" y="2644920"/>
            <a:ext cx="2883960" cy="2220480"/>
          </a:xfrm>
          <a:prstGeom prst="rect">
            <a:avLst/>
          </a:prstGeom>
          <a:noFill/>
          <a:ln w="19080">
            <a:solidFill>
              <a:srgbClr val="ff0000"/>
            </a:solidFill>
            <a:custDash>
              <a:ds d="400000" sp="3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5" name="CustomShape 5"/>
          <p:cNvSpPr/>
          <p:nvPr/>
        </p:nvSpPr>
        <p:spPr>
          <a:xfrm>
            <a:off x="1557360" y="3581280"/>
            <a:ext cx="2230200" cy="3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1400" strike="noStrike">
                <a:solidFill>
                  <a:srgbClr val="ff0000"/>
                </a:solidFill>
                <a:latin typeface="Arial"/>
              </a:rPr>
              <a:t>Addressable</a:t>
            </a:r>
            <a:endParaRPr/>
          </a:p>
          <a:p>
            <a:pPr algn="ctr">
              <a:lnSpc>
                <a:spcPct val="100000"/>
              </a:lnSpc>
            </a:pPr>
            <a:r>
              <a:rPr b="1" i="1" lang="en-US" sz="1400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i="1" lang="en-US" sz="1400" strike="noStrike">
                <a:solidFill>
                  <a:srgbClr val="ff0000"/>
                </a:solidFill>
                <a:latin typeface="Arial"/>
              </a:rPr>
              <a:t>Market</a:t>
            </a:r>
            <a:endParaRPr/>
          </a:p>
        </p:txBody>
      </p:sp>
      <p:sp>
        <p:nvSpPr>
          <p:cNvPr id="436" name="CustomShape 6"/>
          <p:cNvSpPr/>
          <p:nvPr/>
        </p:nvSpPr>
        <p:spPr>
          <a:xfrm>
            <a:off x="217440" y="6313320"/>
            <a:ext cx="5627160" cy="15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000000"/>
                </a:solidFill>
                <a:latin typeface="Arial"/>
              </a:rPr>
              <a:t>1. Assumes 1% download-to-pay conversion rate and $30 median selling price</a:t>
            </a:r>
            <a:endParaRPr/>
          </a:p>
        </p:txBody>
      </p:sp>
      <p:sp>
        <p:nvSpPr>
          <p:cNvPr id="437" name="CustomShape 7"/>
          <p:cNvSpPr/>
          <p:nvPr/>
        </p:nvSpPr>
        <p:spPr>
          <a:xfrm>
            <a:off x="147240" y="771120"/>
            <a:ext cx="91404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Also Aids Defensibility</a:t>
            </a:r>
            <a:endParaRPr/>
          </a:p>
        </p:txBody>
      </p:sp>
      <p:sp>
        <p:nvSpPr>
          <p:cNvPr id="439" name="CustomShape 2"/>
          <p:cNvSpPr/>
          <p:nvPr/>
        </p:nvSpPr>
        <p:spPr>
          <a:xfrm>
            <a:off x="3853080" y="4949280"/>
            <a:ext cx="1494000" cy="82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TrialPay</a:t>
            </a:r>
            <a:endParaRPr/>
          </a:p>
        </p:txBody>
      </p:sp>
      <p:sp>
        <p:nvSpPr>
          <p:cNvPr id="440" name="CustomShape 3"/>
          <p:cNvSpPr/>
          <p:nvPr/>
        </p:nvSpPr>
        <p:spPr>
          <a:xfrm>
            <a:off x="524160" y="4564440"/>
            <a:ext cx="2376360" cy="1731600"/>
          </a:xfrm>
          <a:prstGeom prst="cloud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Merchants</a:t>
            </a:r>
            <a:endParaRPr/>
          </a:p>
        </p:txBody>
      </p:sp>
      <p:sp>
        <p:nvSpPr>
          <p:cNvPr id="441" name="CustomShape 4"/>
          <p:cNvSpPr/>
          <p:nvPr/>
        </p:nvSpPr>
        <p:spPr>
          <a:xfrm>
            <a:off x="6256800" y="4564440"/>
            <a:ext cx="2376360" cy="1731600"/>
          </a:xfrm>
          <a:prstGeom prst="cloud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Consumer Traffic</a:t>
            </a:r>
            <a:endParaRPr/>
          </a:p>
        </p:txBody>
      </p:sp>
      <p:sp>
        <p:nvSpPr>
          <p:cNvPr id="442" name="CustomShape 5"/>
          <p:cNvSpPr/>
          <p:nvPr/>
        </p:nvSpPr>
        <p:spPr>
          <a:xfrm>
            <a:off x="2957400" y="5046120"/>
            <a:ext cx="822600" cy="54828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1481ca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393520" y="5046120"/>
            <a:ext cx="822600" cy="54828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1481ca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524160" y="948600"/>
            <a:ext cx="2376360" cy="1731600"/>
          </a:xfrm>
          <a:prstGeom prst="cloud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Consumer Traffic</a:t>
            </a:r>
            <a:endParaRPr/>
          </a:p>
        </p:txBody>
      </p:sp>
      <p:sp>
        <p:nvSpPr>
          <p:cNvPr id="445" name="CustomShape 8"/>
          <p:cNvSpPr/>
          <p:nvPr/>
        </p:nvSpPr>
        <p:spPr>
          <a:xfrm>
            <a:off x="2984040" y="1299600"/>
            <a:ext cx="822600" cy="8226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1481ca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3880080" y="948600"/>
            <a:ext cx="2376360" cy="1731600"/>
          </a:xfrm>
          <a:prstGeom prst="cloud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Merchants</a:t>
            </a:r>
            <a:endParaRPr/>
          </a:p>
        </p:txBody>
      </p:sp>
      <p:sp>
        <p:nvSpPr>
          <p:cNvPr id="447" name="CustomShape 10"/>
          <p:cNvSpPr/>
          <p:nvPr/>
        </p:nvSpPr>
        <p:spPr>
          <a:xfrm>
            <a:off x="6336720" y="1299600"/>
            <a:ext cx="822600" cy="8226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1481ca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7186680" y="831960"/>
            <a:ext cx="1956960" cy="1848600"/>
          </a:xfrm>
          <a:prstGeom prst="bracePair">
            <a:avLst>
              <a:gd name="adj" fmla="val 8333"/>
            </a:avLst>
          </a:prstGeom>
          <a:noFill/>
          <a:ln w="3240">
            <a:solidFill>
              <a:schemeClr val="bg1">
                <a:lumMod val="6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>
            <a:off x="7413840" y="1018800"/>
            <a:ext cx="1494000" cy="822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TrialPay</a:t>
            </a:r>
            <a:endParaRPr/>
          </a:p>
        </p:txBody>
      </p:sp>
      <p:sp>
        <p:nvSpPr>
          <p:cNvPr id="450" name="CustomShape 13"/>
          <p:cNvSpPr/>
          <p:nvPr/>
        </p:nvSpPr>
        <p:spPr>
          <a:xfrm>
            <a:off x="7440480" y="2042280"/>
            <a:ext cx="151020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Vulnerable!</a:t>
            </a:r>
            <a:endParaRPr/>
          </a:p>
        </p:txBody>
      </p:sp>
      <p:sp>
        <p:nvSpPr>
          <p:cNvPr id="451" name="CustomShape 14"/>
          <p:cNvSpPr/>
          <p:nvPr/>
        </p:nvSpPr>
        <p:spPr>
          <a:xfrm>
            <a:off x="4187160" y="2850480"/>
            <a:ext cx="822600" cy="1713600"/>
          </a:xfrm>
          <a:prstGeom prst="downArrow">
            <a:avLst>
              <a:gd name="adj1" fmla="val 50000"/>
              <a:gd name="adj2" fmla="val 50000"/>
            </a:avLst>
          </a:prstGeom>
          <a:ln>
            <a:solidFill>
              <a:srgbClr val="779f3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vert="vert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Turn into…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Plug-and-Play for Monetization Post-Download</a:t>
            </a:r>
            <a:endParaRPr/>
          </a:p>
        </p:txBody>
      </p:sp>
      <p:pic>
        <p:nvPicPr>
          <p:cNvPr id="453" name="Picture 3" descr=""/>
          <p:cNvPicPr/>
          <p:nvPr/>
        </p:nvPicPr>
        <p:blipFill>
          <a:blip r:embed="rId1"/>
          <a:stretch/>
        </p:blipFill>
        <p:spPr>
          <a:xfrm>
            <a:off x="240480" y="855720"/>
            <a:ext cx="8236080" cy="4117680"/>
          </a:xfrm>
          <a:prstGeom prst="rect">
            <a:avLst/>
          </a:prstGeom>
          <a:ln>
            <a:noFill/>
          </a:ln>
        </p:spPr>
      </p:pic>
      <p:sp>
        <p:nvSpPr>
          <p:cNvPr id="454" name="CustomShape 2"/>
          <p:cNvSpPr/>
          <p:nvPr/>
        </p:nvSpPr>
        <p:spPr>
          <a:xfrm>
            <a:off x="390240" y="5120280"/>
            <a:ext cx="91404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240480" y="5120280"/>
            <a:ext cx="844596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Provide free options across all downloads at Download.com</a:t>
            </a: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Led to thousands of new merchant deals</a:t>
            </a: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Strong pillar of defensibility since traffic comes from Download.com via TrialPay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457200" y="990720"/>
            <a:ext cx="82292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Cardinal rule of “Channel Conflict”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Channels </a:t>
            </a:r>
            <a:r>
              <a:rPr b="1" lang="en-US" sz="2500" strike="noStrike">
                <a:solidFill>
                  <a:srgbClr val="000000"/>
                </a:solidFill>
                <a:latin typeface="Calibri"/>
              </a:rPr>
              <a:t>should not compete with each other on price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However…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Channel </a:t>
            </a:r>
            <a:r>
              <a:rPr i="1" lang="en-US" sz="2500" strike="noStrike">
                <a:solidFill>
                  <a:srgbClr val="000000"/>
                </a:solidFill>
                <a:latin typeface="Calibri"/>
              </a:rPr>
              <a:t>partners</a:t>
            </a:r>
            <a:r>
              <a:rPr lang="en-US" sz="25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2500" strike="noStrike">
                <a:solidFill>
                  <a:srgbClr val="000000"/>
                </a:solidFill>
                <a:latin typeface="Calibri"/>
              </a:rPr>
              <a:t>can be offered different economics </a:t>
            </a:r>
            <a:r>
              <a:rPr lang="en-US" sz="2500" strike="noStrike">
                <a:solidFill>
                  <a:srgbClr val="000000"/>
                </a:solidFill>
                <a:latin typeface="Calibri"/>
              </a:rPr>
              <a:t>(e.g., Hilton pays Amex more than Orbitz)</a:t>
            </a:r>
            <a:endParaRPr/>
          </a:p>
        </p:txBody>
      </p:sp>
      <p:sp>
        <p:nvSpPr>
          <p:cNvPr id="457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What About Pricing?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457200" y="990720"/>
            <a:ext cx="82292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Since Download.com drives distribution, they can command a fee from </a:t>
            </a:r>
            <a:r>
              <a:rPr i="1" lang="en-US" sz="2500" strike="noStrike">
                <a:solidFill>
                  <a:srgbClr val="000000"/>
                </a:solidFill>
                <a:latin typeface="Calibri"/>
              </a:rPr>
              <a:t>our </a:t>
            </a:r>
            <a:r>
              <a:rPr lang="en-US" sz="2500" strike="noStrike">
                <a:solidFill>
                  <a:srgbClr val="000000"/>
                </a:solidFill>
                <a:latin typeface="Calibri"/>
              </a:rPr>
              <a:t>clients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This is a standard “affiliate” model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Download.com Pricing Plan</a:t>
            </a:r>
            <a:endParaRPr/>
          </a:p>
        </p:txBody>
      </p:sp>
      <p:pic>
        <p:nvPicPr>
          <p:cNvPr id="460" name="Picture 3" descr=""/>
          <p:cNvPicPr/>
          <p:nvPr/>
        </p:nvPicPr>
        <p:blipFill>
          <a:blip r:embed="rId1"/>
          <a:stretch/>
        </p:blipFill>
        <p:spPr>
          <a:xfrm>
            <a:off x="7630920" y="4808160"/>
            <a:ext cx="1225800" cy="532440"/>
          </a:xfrm>
          <a:prstGeom prst="rect">
            <a:avLst/>
          </a:prstGeom>
          <a:ln>
            <a:noFill/>
          </a:ln>
        </p:spPr>
      </p:pic>
      <p:pic>
        <p:nvPicPr>
          <p:cNvPr id="461" name="Picture 4" descr=""/>
          <p:cNvPicPr/>
          <p:nvPr/>
        </p:nvPicPr>
        <p:blipFill>
          <a:blip r:embed="rId2"/>
          <a:stretch/>
        </p:blipFill>
        <p:spPr>
          <a:xfrm>
            <a:off x="2409840" y="4867200"/>
            <a:ext cx="1854000" cy="513360"/>
          </a:xfrm>
          <a:prstGeom prst="rect">
            <a:avLst/>
          </a:prstGeom>
          <a:ln>
            <a:noFill/>
          </a:ln>
        </p:spPr>
      </p:pic>
      <p:pic>
        <p:nvPicPr>
          <p:cNvPr id="462" name="Picture 5" descr=""/>
          <p:cNvPicPr/>
          <p:nvPr/>
        </p:nvPicPr>
        <p:blipFill>
          <a:blip r:embed="rId3"/>
          <a:stretch/>
        </p:blipFill>
        <p:spPr>
          <a:xfrm>
            <a:off x="5416560" y="4879800"/>
            <a:ext cx="1009800" cy="500760"/>
          </a:xfrm>
          <a:prstGeom prst="rect">
            <a:avLst/>
          </a:prstGeom>
          <a:ln>
            <a:noFill/>
          </a:ln>
        </p:spPr>
      </p:pic>
      <p:pic>
        <p:nvPicPr>
          <p:cNvPr id="463" name="Picture 21" descr=""/>
          <p:cNvPicPr/>
          <p:nvPr/>
        </p:nvPicPr>
        <p:blipFill>
          <a:blip r:embed="rId4"/>
          <a:stretch/>
        </p:blipFill>
        <p:spPr>
          <a:xfrm>
            <a:off x="683280" y="4974480"/>
            <a:ext cx="391680" cy="406080"/>
          </a:xfrm>
          <a:prstGeom prst="rect">
            <a:avLst/>
          </a:prstGeom>
          <a:ln w="9360">
            <a:noFill/>
          </a:ln>
        </p:spPr>
      </p:pic>
      <p:sp>
        <p:nvSpPr>
          <p:cNvPr id="464" name="CustomShape 3"/>
          <p:cNvSpPr/>
          <p:nvPr/>
        </p:nvSpPr>
        <p:spPr>
          <a:xfrm>
            <a:off x="1366560" y="4879800"/>
            <a:ext cx="822600" cy="42444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4"/>
          <p:cNvSpPr/>
          <p:nvPr/>
        </p:nvSpPr>
        <p:spPr>
          <a:xfrm>
            <a:off x="4473360" y="4879800"/>
            <a:ext cx="822600" cy="42444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5"/>
          <p:cNvSpPr/>
          <p:nvPr/>
        </p:nvSpPr>
        <p:spPr>
          <a:xfrm>
            <a:off x="6604200" y="4879800"/>
            <a:ext cx="822600" cy="42444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/>
          </a:gra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6"/>
          <p:cNvSpPr/>
          <p:nvPr/>
        </p:nvSpPr>
        <p:spPr>
          <a:xfrm>
            <a:off x="3291120" y="5380920"/>
            <a:ext cx="678960" cy="5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$12</a:t>
            </a:r>
            <a:endParaRPr/>
          </a:p>
        </p:txBody>
      </p:sp>
      <p:sp>
        <p:nvSpPr>
          <p:cNvPr id="468" name="CustomShape 7"/>
          <p:cNvSpPr/>
          <p:nvPr/>
        </p:nvSpPr>
        <p:spPr>
          <a:xfrm>
            <a:off x="5609160" y="6141600"/>
            <a:ext cx="678960" cy="5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$30</a:t>
            </a:r>
            <a:endParaRPr/>
          </a:p>
        </p:txBody>
      </p:sp>
      <p:sp>
        <p:nvSpPr>
          <p:cNvPr id="469" name="CustomShape 8"/>
          <p:cNvSpPr/>
          <p:nvPr/>
        </p:nvSpPr>
        <p:spPr>
          <a:xfrm>
            <a:off x="8007480" y="5380920"/>
            <a:ext cx="678960" cy="5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$12</a:t>
            </a:r>
            <a:endParaRPr/>
          </a:p>
        </p:txBody>
      </p:sp>
      <p:sp>
        <p:nvSpPr>
          <p:cNvPr id="470" name="CustomShape 9"/>
          <p:cNvSpPr/>
          <p:nvPr/>
        </p:nvSpPr>
        <p:spPr>
          <a:xfrm>
            <a:off x="5684040" y="5380920"/>
            <a:ext cx="678960" cy="5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2000" strike="noStrike">
                <a:solidFill>
                  <a:srgbClr val="000000"/>
                </a:solidFill>
                <a:latin typeface="Arial"/>
              </a:rPr>
              <a:t>$6</a:t>
            </a:r>
            <a:endParaRPr/>
          </a:p>
        </p:txBody>
      </p:sp>
      <p:sp>
        <p:nvSpPr>
          <p:cNvPr id="471" name="CustomShape 10"/>
          <p:cNvSpPr/>
          <p:nvPr/>
        </p:nvSpPr>
        <p:spPr>
          <a:xfrm flipV="1" rot="16200000">
            <a:off x="5718960" y="5911200"/>
            <a:ext cx="446040" cy="12960"/>
          </a:xfrm>
          <a:prstGeom prst="straightConnector1">
            <a:avLst/>
          </a:prstGeom>
          <a:noFill/>
          <a:ln w="3240">
            <a:solidFill>
              <a:srgbClr val="ff0000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2" name="CustomShape 11"/>
          <p:cNvSpPr/>
          <p:nvPr/>
        </p:nvSpPr>
        <p:spPr>
          <a:xfrm flipV="1">
            <a:off x="6288480" y="5655960"/>
            <a:ext cx="1718640" cy="484200"/>
          </a:xfrm>
          <a:prstGeom prst="straightConnector1">
            <a:avLst/>
          </a:prstGeom>
          <a:noFill/>
          <a:ln w="3240">
            <a:solidFill>
              <a:srgbClr val="ff0000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3" name="CustomShape 12"/>
          <p:cNvSpPr/>
          <p:nvPr/>
        </p:nvSpPr>
        <p:spPr>
          <a:xfrm rot="10800000">
            <a:off x="5609160" y="6141600"/>
            <a:ext cx="1638360" cy="484200"/>
          </a:xfrm>
          <a:prstGeom prst="straightConnector1">
            <a:avLst/>
          </a:prstGeom>
          <a:noFill/>
          <a:ln w="3240">
            <a:solidFill>
              <a:srgbClr val="ff0000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457200" y="990720"/>
            <a:ext cx="82292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Business development team contacted every download site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lang="en-US" sz="2500" strike="noStrike">
                <a:solidFill>
                  <a:srgbClr val="000000"/>
                </a:solidFill>
                <a:latin typeface="Calibri"/>
              </a:rPr>
              <a:t>We have download.com” made sales pitch easy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More distribution/defensibility for software vertical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Profitable sales channel due to aggregating effects</a:t>
            </a:r>
            <a:endParaRPr/>
          </a:p>
        </p:txBody>
      </p:sp>
      <p:sp>
        <p:nvSpPr>
          <p:cNvPr id="475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Proven Distribution Channel, Now Expand</a:t>
            </a:r>
            <a:endParaRPr/>
          </a:p>
        </p:txBody>
      </p:sp>
      <p:pic>
        <p:nvPicPr>
          <p:cNvPr id="476" name="Picture 3" descr=""/>
          <p:cNvPicPr/>
          <p:nvPr/>
        </p:nvPicPr>
        <p:blipFill>
          <a:blip r:embed="rId1"/>
          <a:stretch/>
        </p:blipFill>
        <p:spPr>
          <a:xfrm>
            <a:off x="457200" y="4483080"/>
            <a:ext cx="3047760" cy="939600"/>
          </a:xfrm>
          <a:prstGeom prst="rect">
            <a:avLst/>
          </a:prstGeom>
          <a:ln>
            <a:noFill/>
          </a:ln>
        </p:spPr>
      </p:pic>
      <p:pic>
        <p:nvPicPr>
          <p:cNvPr id="477" name="Picture 4" descr=""/>
          <p:cNvPicPr/>
          <p:nvPr/>
        </p:nvPicPr>
        <p:blipFill>
          <a:blip r:embed="rId2"/>
          <a:stretch/>
        </p:blipFill>
        <p:spPr>
          <a:xfrm>
            <a:off x="4050720" y="4483080"/>
            <a:ext cx="1523520" cy="121896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6095880" y="5253840"/>
            <a:ext cx="91404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etc…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457200" y="990720"/>
            <a:ext cx="82292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PayPal taking too long (still trying)…so:</a:t>
            </a:r>
            <a:endParaRPr/>
          </a:p>
        </p:txBody>
      </p:sp>
      <p:sp>
        <p:nvSpPr>
          <p:cNvPr id="480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Channel #2: More Small Merchants</a:t>
            </a:r>
            <a:endParaRPr/>
          </a:p>
        </p:txBody>
      </p:sp>
      <p:pic>
        <p:nvPicPr>
          <p:cNvPr id="481" name="Picture 3" descr=""/>
          <p:cNvPicPr/>
          <p:nvPr/>
        </p:nvPicPr>
        <p:blipFill>
          <a:blip r:embed="rId1"/>
          <a:srcRect l="0" t="0" r="0" b="23806"/>
          <a:stretch/>
        </p:blipFill>
        <p:spPr>
          <a:xfrm>
            <a:off x="1218960" y="1500480"/>
            <a:ext cx="7467480" cy="500976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457200" y="990720"/>
            <a:ext cx="61718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eJunkie added us as a payment type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Pricing = $ out of our pocket (same economics for merchants)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Little defensibility, but significant channel growth and usage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Formula works, repeat with 10, 20, 30 more eJunkies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Practice for the big fish (e.g., PayPal)</a:t>
            </a:r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Distribution Deal</a:t>
            </a:r>
            <a:endParaRPr/>
          </a:p>
        </p:txBody>
      </p:sp>
      <p:pic>
        <p:nvPicPr>
          <p:cNvPr id="484" name="Picture 3" descr=""/>
          <p:cNvPicPr/>
          <p:nvPr/>
        </p:nvPicPr>
        <p:blipFill>
          <a:blip r:embed="rId1"/>
          <a:stretch/>
        </p:blipFill>
        <p:spPr>
          <a:xfrm>
            <a:off x="6629400" y="990720"/>
            <a:ext cx="2057040" cy="2641320"/>
          </a:xfrm>
          <a:prstGeom prst="rect">
            <a:avLst/>
          </a:prstGeom>
          <a:ln>
            <a:noFill/>
          </a:ln>
        </p:spPr>
      </p:pic>
      <p:sp>
        <p:nvSpPr>
          <p:cNvPr id="485" name="CustomShape 3"/>
          <p:cNvSpPr/>
          <p:nvPr/>
        </p:nvSpPr>
        <p:spPr>
          <a:xfrm>
            <a:off x="6629400" y="2780640"/>
            <a:ext cx="2057040" cy="307080"/>
          </a:xfrm>
          <a:prstGeom prst="ellipse">
            <a:avLst/>
          </a:prstGeom>
          <a:noFill/>
          <a:ln w="324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457200" y="990720"/>
            <a:ext cx="8229240" cy="513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Channel deals are key for virtually every company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Every deal is looked at from a </a:t>
            </a:r>
            <a:r>
              <a:rPr b="1" lang="en-US" sz="2500" strike="noStrike">
                <a:solidFill>
                  <a:srgbClr val="000000"/>
                </a:solidFill>
                <a:latin typeface="Calibri"/>
              </a:rPr>
              <a:t>defensibility</a:t>
            </a:r>
            <a:r>
              <a:rPr lang="en-US" sz="2500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1" lang="en-US" sz="2500" strike="noStrike">
                <a:solidFill>
                  <a:srgbClr val="000000"/>
                </a:solidFill>
                <a:latin typeface="Calibri"/>
              </a:rPr>
              <a:t>distribution</a:t>
            </a:r>
            <a:r>
              <a:rPr lang="en-US" sz="2500" strike="noStrike">
                <a:solidFill>
                  <a:srgbClr val="000000"/>
                </a:solidFill>
                <a:latin typeface="Calibri"/>
              </a:rPr>
              <a:t>, and </a:t>
            </a:r>
            <a:r>
              <a:rPr b="1" lang="en-US" sz="2500" strike="noStrike">
                <a:solidFill>
                  <a:srgbClr val="000000"/>
                </a:solidFill>
                <a:latin typeface="Calibri"/>
              </a:rPr>
              <a:t>profitability </a:t>
            </a:r>
            <a:r>
              <a:rPr lang="en-US" sz="2500" strike="noStrike">
                <a:solidFill>
                  <a:srgbClr val="000000"/>
                </a:solidFill>
                <a:latin typeface="Calibri"/>
              </a:rPr>
              <a:t>lens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Complementary goods are the key poaching grounds for “new” concepts (not like Hilton &lt;-&gt; Hotels.com, or Pepsi &lt;-&gt; Pizza Hut)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500" strike="noStrike">
                <a:solidFill>
                  <a:srgbClr val="000000"/>
                </a:solidFill>
                <a:latin typeface="Calibri"/>
              </a:rPr>
              <a:t>Direct relationship with the consumer is most valuable – ideally you have the relationship, not the channel provider</a:t>
            </a:r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Summary: The Power of Channel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279360" y="44280"/>
            <a:ext cx="886428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Point-of-Sale is a Huge Untapped Opportunity</a:t>
            </a:r>
            <a:endParaRPr/>
          </a:p>
        </p:txBody>
      </p:sp>
      <p:pic>
        <p:nvPicPr>
          <p:cNvPr id="193" name="Picture 9" descr=""/>
          <p:cNvPicPr/>
          <p:nvPr/>
        </p:nvPicPr>
        <p:blipFill>
          <a:blip r:embed="rId1"/>
          <a:stretch/>
        </p:blipFill>
        <p:spPr>
          <a:xfrm>
            <a:off x="5464800" y="1771560"/>
            <a:ext cx="3104640" cy="338220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sp>
        <p:nvSpPr>
          <p:cNvPr id="194" name="CustomShape 2"/>
          <p:cNvSpPr/>
          <p:nvPr/>
        </p:nvSpPr>
        <p:spPr>
          <a:xfrm>
            <a:off x="312480" y="923760"/>
            <a:ext cx="4138920" cy="3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Search</a:t>
            </a:r>
            <a:endParaRPr/>
          </a:p>
        </p:txBody>
      </p:sp>
      <p:sp>
        <p:nvSpPr>
          <p:cNvPr id="195" name="Line 3"/>
          <p:cNvSpPr/>
          <p:nvPr/>
        </p:nvSpPr>
        <p:spPr>
          <a:xfrm>
            <a:off x="312480" y="1361160"/>
            <a:ext cx="4259520" cy="0"/>
          </a:xfrm>
          <a:prstGeom prst="line">
            <a:avLst/>
          </a:prstGeom>
          <a:ln w="3240">
            <a:solidFill>
              <a:schemeClr val="bg1">
                <a:lumMod val="65000"/>
              </a:schemeClr>
            </a:solidFill>
            <a:round/>
          </a:ln>
        </p:spPr>
      </p:sp>
      <p:sp>
        <p:nvSpPr>
          <p:cNvPr id="196" name="CustomShape 4"/>
          <p:cNvSpPr/>
          <p:nvPr/>
        </p:nvSpPr>
        <p:spPr>
          <a:xfrm>
            <a:off x="4804560" y="923760"/>
            <a:ext cx="4138920" cy="3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Transaction</a:t>
            </a:r>
            <a:endParaRPr/>
          </a:p>
        </p:txBody>
      </p:sp>
      <p:sp>
        <p:nvSpPr>
          <p:cNvPr id="197" name="Line 5"/>
          <p:cNvSpPr/>
          <p:nvPr/>
        </p:nvSpPr>
        <p:spPr>
          <a:xfrm>
            <a:off x="4804560" y="1361160"/>
            <a:ext cx="4259160" cy="0"/>
          </a:xfrm>
          <a:prstGeom prst="line">
            <a:avLst/>
          </a:prstGeom>
          <a:ln w="3240">
            <a:solidFill>
              <a:schemeClr val="bg1">
                <a:lumMod val="65000"/>
              </a:schemeClr>
            </a:solidFill>
            <a:round/>
          </a:ln>
        </p:spPr>
      </p:sp>
      <p:sp>
        <p:nvSpPr>
          <p:cNvPr id="198" name="CustomShape 6"/>
          <p:cNvSpPr/>
          <p:nvPr/>
        </p:nvSpPr>
        <p:spPr>
          <a:xfrm>
            <a:off x="5823720" y="5773320"/>
            <a:ext cx="2428920" cy="36504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7B transactions per year</a:t>
            </a:r>
            <a:endParaRPr/>
          </a:p>
        </p:txBody>
      </p:sp>
      <p:sp>
        <p:nvSpPr>
          <p:cNvPr id="199" name="CustomShape 7"/>
          <p:cNvSpPr/>
          <p:nvPr/>
        </p:nvSpPr>
        <p:spPr>
          <a:xfrm>
            <a:off x="7575480" y="2317680"/>
            <a:ext cx="945720" cy="1015560"/>
          </a:xfrm>
          <a:prstGeom prst="rect">
            <a:avLst/>
          </a:prstGeom>
          <a:solidFill>
            <a:schemeClr val="bg1"/>
          </a:solidFill>
          <a:ln w="324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" name="CustomShape 8"/>
          <p:cNvSpPr/>
          <p:nvPr/>
        </p:nvSpPr>
        <p:spPr>
          <a:xfrm>
            <a:off x="7437960" y="2199240"/>
            <a:ext cx="1251720" cy="1351800"/>
          </a:xfrm>
          <a:prstGeom prst="ellipse">
            <a:avLst/>
          </a:prstGeom>
          <a:noFill/>
          <a:ln w="572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20" descr=""/>
          <p:cNvPicPr/>
          <p:nvPr/>
        </p:nvPicPr>
        <p:blipFill>
          <a:blip r:embed="rId2"/>
          <a:srcRect l="0" t="0" r="0" b="16447"/>
          <a:stretch/>
        </p:blipFill>
        <p:spPr>
          <a:xfrm>
            <a:off x="399960" y="1905120"/>
            <a:ext cx="3866760" cy="2768400"/>
          </a:xfrm>
          <a:prstGeom prst="rect">
            <a:avLst/>
          </a:prstGeom>
          <a:ln>
            <a:noFill/>
          </a:ln>
        </p:spPr>
      </p:pic>
      <p:pic>
        <p:nvPicPr>
          <p:cNvPr id="202" name="Picture 21" descr=""/>
          <p:cNvPicPr/>
          <p:nvPr/>
        </p:nvPicPr>
        <p:blipFill>
          <a:blip r:embed="rId3"/>
          <a:srcRect l="0" t="30082" r="30703" b="0"/>
          <a:stretch/>
        </p:blipFill>
        <p:spPr>
          <a:xfrm>
            <a:off x="431640" y="2355840"/>
            <a:ext cx="2679480" cy="2316240"/>
          </a:xfrm>
          <a:prstGeom prst="rect">
            <a:avLst/>
          </a:prstGeom>
          <a:ln>
            <a:noFill/>
          </a:ln>
        </p:spPr>
      </p:pic>
      <p:sp>
        <p:nvSpPr>
          <p:cNvPr id="203" name="CustomShape 9"/>
          <p:cNvSpPr/>
          <p:nvPr/>
        </p:nvSpPr>
        <p:spPr>
          <a:xfrm>
            <a:off x="3111480" y="2349360"/>
            <a:ext cx="1110960" cy="2323800"/>
          </a:xfrm>
          <a:prstGeom prst="rect">
            <a:avLst/>
          </a:prstGeom>
          <a:solidFill>
            <a:schemeClr val="bg1"/>
          </a:solidFill>
          <a:ln w="324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" name="CustomShape 10"/>
          <p:cNvSpPr/>
          <p:nvPr/>
        </p:nvSpPr>
        <p:spPr>
          <a:xfrm>
            <a:off x="399960" y="1943280"/>
            <a:ext cx="3841560" cy="275544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xit" presetID="22" presetSubtype="1">
                                  <p:stCondLst>
                                    <p:cond delay="0"/>
                                  </p:stCondLst>
                                  <p:childTnLst>
                                    <p:animEffect filter="wipe(up)" transition="in">
                                      <p:cBhvr additive="repl">
                                        <p:cTn id="1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1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/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nodeType="after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2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2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Content Placeholder 3" descr=""/>
          <p:cNvPicPr/>
          <p:nvPr/>
        </p:nvPicPr>
        <p:blipFill>
          <a:blip r:embed="rId1"/>
          <a:stretch/>
        </p:blipFill>
        <p:spPr>
          <a:xfrm>
            <a:off x="457200" y="1320840"/>
            <a:ext cx="8229240" cy="447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6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Example: Pre-Transaction Retail Promotions</a:t>
            </a:r>
            <a:endParaRPr/>
          </a:p>
        </p:txBody>
      </p:sp>
      <p:pic>
        <p:nvPicPr>
          <p:cNvPr id="207" name="Picture 5" descr=""/>
          <p:cNvPicPr/>
          <p:nvPr/>
        </p:nvPicPr>
        <p:blipFill>
          <a:blip r:embed="rId2"/>
          <a:stretch/>
        </p:blipFill>
        <p:spPr>
          <a:xfrm>
            <a:off x="7883640" y="88920"/>
            <a:ext cx="644040" cy="469440"/>
          </a:xfrm>
          <a:prstGeom prst="rect">
            <a:avLst/>
          </a:prstGeom>
          <a:ln>
            <a:noFill/>
          </a:ln>
        </p:spPr>
      </p:pic>
      <p:pic>
        <p:nvPicPr>
          <p:cNvPr id="208" name="Picture 6" descr=""/>
          <p:cNvPicPr/>
          <p:nvPr/>
        </p:nvPicPr>
        <p:blipFill>
          <a:blip r:embed="rId3"/>
          <a:stretch/>
        </p:blipFill>
        <p:spPr>
          <a:xfrm>
            <a:off x="7376400" y="95400"/>
            <a:ext cx="573480" cy="463320"/>
          </a:xfrm>
          <a:prstGeom prst="rect">
            <a:avLst/>
          </a:prstGeom>
          <a:ln>
            <a:noFill/>
          </a:ln>
        </p:spPr>
      </p:pic>
      <p:pic>
        <p:nvPicPr>
          <p:cNvPr id="209" name="Picture 7" descr=""/>
          <p:cNvPicPr/>
          <p:nvPr/>
        </p:nvPicPr>
        <p:blipFill>
          <a:blip r:embed="rId4"/>
          <a:stretch/>
        </p:blipFill>
        <p:spPr>
          <a:xfrm>
            <a:off x="8461440" y="101520"/>
            <a:ext cx="644040" cy="46944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7399800" y="182160"/>
            <a:ext cx="45684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100" strike="noStrike">
                <a:solidFill>
                  <a:srgbClr val="000000"/>
                </a:solidFill>
                <a:latin typeface="Arial"/>
              </a:rPr>
              <a:t>Pre</a:t>
            </a:r>
            <a:endParaRPr/>
          </a:p>
        </p:txBody>
      </p:sp>
    </p:spTree>
  </p:cSld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57200" y="9000"/>
            <a:ext cx="8229240" cy="698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Example: Pre-Transaction Social Promotions</a:t>
            </a:r>
            <a:endParaRPr/>
          </a:p>
        </p:txBody>
      </p:sp>
      <p:pic>
        <p:nvPicPr>
          <p:cNvPr id="212" name="Picture 5" descr=""/>
          <p:cNvPicPr/>
          <p:nvPr/>
        </p:nvPicPr>
        <p:blipFill>
          <a:blip r:embed="rId1"/>
          <a:stretch/>
        </p:blipFill>
        <p:spPr>
          <a:xfrm>
            <a:off x="1806840" y="923760"/>
            <a:ext cx="5142600" cy="500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3" name="Picture 6" descr=""/>
          <p:cNvPicPr/>
          <p:nvPr/>
        </p:nvPicPr>
        <p:blipFill>
          <a:blip r:embed="rId2"/>
          <a:stretch/>
        </p:blipFill>
        <p:spPr>
          <a:xfrm>
            <a:off x="2567520" y="2559600"/>
            <a:ext cx="3925080" cy="400644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3873600" y="2277360"/>
            <a:ext cx="711000" cy="23688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" name="Picture 8" descr=""/>
          <p:cNvPicPr/>
          <p:nvPr/>
        </p:nvPicPr>
        <p:blipFill>
          <a:blip r:embed="rId3"/>
          <a:stretch/>
        </p:blipFill>
        <p:spPr>
          <a:xfrm>
            <a:off x="7883640" y="88920"/>
            <a:ext cx="644040" cy="469440"/>
          </a:xfrm>
          <a:prstGeom prst="rect">
            <a:avLst/>
          </a:prstGeom>
          <a:ln>
            <a:noFill/>
          </a:ln>
        </p:spPr>
      </p:pic>
      <p:pic>
        <p:nvPicPr>
          <p:cNvPr id="216" name="Picture 9" descr=""/>
          <p:cNvPicPr/>
          <p:nvPr/>
        </p:nvPicPr>
        <p:blipFill>
          <a:blip r:embed="rId4"/>
          <a:stretch/>
        </p:blipFill>
        <p:spPr>
          <a:xfrm>
            <a:off x="7376400" y="95400"/>
            <a:ext cx="573480" cy="463320"/>
          </a:xfrm>
          <a:prstGeom prst="rect">
            <a:avLst/>
          </a:prstGeom>
          <a:ln>
            <a:noFill/>
          </a:ln>
        </p:spPr>
      </p:pic>
      <p:pic>
        <p:nvPicPr>
          <p:cNvPr id="217" name="Picture 10" descr=""/>
          <p:cNvPicPr/>
          <p:nvPr/>
        </p:nvPicPr>
        <p:blipFill>
          <a:blip r:embed="rId5"/>
          <a:stretch/>
        </p:blipFill>
        <p:spPr>
          <a:xfrm>
            <a:off x="8461440" y="101520"/>
            <a:ext cx="644040" cy="46944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7399800" y="182160"/>
            <a:ext cx="45684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100" strike="noStrike">
                <a:solidFill>
                  <a:srgbClr val="000000"/>
                </a:solidFill>
                <a:latin typeface="Arial"/>
              </a:rPr>
              <a:t>Pre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23" presetSubtype="3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2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Example: In-Transaction Sponsored Discounts</a:t>
            </a:r>
            <a:endParaRPr/>
          </a:p>
        </p:txBody>
      </p:sp>
      <p:pic>
        <p:nvPicPr>
          <p:cNvPr id="220" name="Picture 5" descr=""/>
          <p:cNvPicPr/>
          <p:nvPr/>
        </p:nvPicPr>
        <p:blipFill>
          <a:blip r:embed="rId1"/>
          <a:stretch/>
        </p:blipFill>
        <p:spPr>
          <a:xfrm>
            <a:off x="7883640" y="88920"/>
            <a:ext cx="644040" cy="469440"/>
          </a:xfrm>
          <a:prstGeom prst="rect">
            <a:avLst/>
          </a:prstGeom>
          <a:ln>
            <a:noFill/>
          </a:ln>
        </p:spPr>
      </p:pic>
      <p:pic>
        <p:nvPicPr>
          <p:cNvPr id="221" name="Picture 6" descr=""/>
          <p:cNvPicPr/>
          <p:nvPr/>
        </p:nvPicPr>
        <p:blipFill>
          <a:blip r:embed="rId2"/>
          <a:stretch/>
        </p:blipFill>
        <p:spPr>
          <a:xfrm>
            <a:off x="7376400" y="95400"/>
            <a:ext cx="573480" cy="463320"/>
          </a:xfrm>
          <a:prstGeom prst="rect">
            <a:avLst/>
          </a:prstGeom>
          <a:ln>
            <a:noFill/>
          </a:ln>
        </p:spPr>
      </p:pic>
      <p:pic>
        <p:nvPicPr>
          <p:cNvPr id="222" name="Picture 7" descr=""/>
          <p:cNvPicPr/>
          <p:nvPr/>
        </p:nvPicPr>
        <p:blipFill>
          <a:blip r:embed="rId3"/>
          <a:stretch/>
        </p:blipFill>
        <p:spPr>
          <a:xfrm>
            <a:off x="8461440" y="101520"/>
            <a:ext cx="644040" cy="46944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8051760" y="182160"/>
            <a:ext cx="45684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100" strike="noStrike">
                <a:solidFill>
                  <a:srgbClr val="000000"/>
                </a:solidFill>
                <a:latin typeface="Arial"/>
              </a:rPr>
              <a:t>In</a:t>
            </a:r>
            <a:endParaRPr/>
          </a:p>
        </p:txBody>
      </p:sp>
      <p:pic>
        <p:nvPicPr>
          <p:cNvPr id="224" name="Picture 9" descr=""/>
          <p:cNvPicPr/>
          <p:nvPr/>
        </p:nvPicPr>
        <p:blipFill>
          <a:blip r:embed="rId4"/>
          <a:srcRect l="166" t="0" r="618" b="0"/>
          <a:stretch/>
        </p:blipFill>
        <p:spPr>
          <a:xfrm>
            <a:off x="1584360" y="914400"/>
            <a:ext cx="5540040" cy="3265200"/>
          </a:xfrm>
          <a:prstGeom prst="rect">
            <a:avLst/>
          </a:prstGeom>
          <a:ln>
            <a:noFill/>
          </a:ln>
        </p:spPr>
      </p:pic>
      <p:pic>
        <p:nvPicPr>
          <p:cNvPr id="225" name="Picture 10" descr=""/>
          <p:cNvPicPr/>
          <p:nvPr/>
        </p:nvPicPr>
        <p:blipFill>
          <a:blip r:embed="rId5"/>
          <a:srcRect l="0" t="40654" r="0" b="0"/>
          <a:stretch/>
        </p:blipFill>
        <p:spPr>
          <a:xfrm>
            <a:off x="1588320" y="3206880"/>
            <a:ext cx="5540760" cy="330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78000" y="44280"/>
            <a:ext cx="840060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Example: Post-Transaction Coupons     </a:t>
            </a:r>
            <a:endParaRPr/>
          </a:p>
        </p:txBody>
      </p:sp>
      <p:pic>
        <p:nvPicPr>
          <p:cNvPr id="227" name="Picture 9" descr=""/>
          <p:cNvPicPr/>
          <p:nvPr/>
        </p:nvPicPr>
        <p:blipFill>
          <a:blip r:embed="rId1"/>
          <a:stretch/>
        </p:blipFill>
        <p:spPr>
          <a:xfrm>
            <a:off x="7883640" y="88920"/>
            <a:ext cx="644040" cy="469440"/>
          </a:xfrm>
          <a:prstGeom prst="rect">
            <a:avLst/>
          </a:prstGeom>
          <a:ln>
            <a:noFill/>
          </a:ln>
        </p:spPr>
      </p:pic>
      <p:pic>
        <p:nvPicPr>
          <p:cNvPr id="228" name="Picture 10" descr=""/>
          <p:cNvPicPr/>
          <p:nvPr/>
        </p:nvPicPr>
        <p:blipFill>
          <a:blip r:embed="rId2"/>
          <a:stretch/>
        </p:blipFill>
        <p:spPr>
          <a:xfrm>
            <a:off x="7376400" y="95400"/>
            <a:ext cx="573480" cy="463320"/>
          </a:xfrm>
          <a:prstGeom prst="rect">
            <a:avLst/>
          </a:prstGeom>
          <a:ln>
            <a:noFill/>
          </a:ln>
        </p:spPr>
      </p:pic>
      <p:pic>
        <p:nvPicPr>
          <p:cNvPr id="229" name="Picture 11" descr=""/>
          <p:cNvPicPr/>
          <p:nvPr/>
        </p:nvPicPr>
        <p:blipFill>
          <a:blip r:embed="rId3"/>
          <a:stretch/>
        </p:blipFill>
        <p:spPr>
          <a:xfrm>
            <a:off x="8461440" y="101520"/>
            <a:ext cx="644040" cy="46944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8602200" y="182160"/>
            <a:ext cx="45684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100" strike="noStrike">
                <a:solidFill>
                  <a:srgbClr val="000000"/>
                </a:solidFill>
                <a:latin typeface="Arial"/>
              </a:rPr>
              <a:t>Post</a:t>
            </a:r>
            <a:endParaRPr/>
          </a:p>
        </p:txBody>
      </p:sp>
      <p:pic>
        <p:nvPicPr>
          <p:cNvPr id="231" name="Picture 13" descr=""/>
          <p:cNvPicPr/>
          <p:nvPr/>
        </p:nvPicPr>
        <p:blipFill>
          <a:blip r:embed="rId4"/>
          <a:stretch/>
        </p:blipFill>
        <p:spPr>
          <a:xfrm>
            <a:off x="4763160" y="1953000"/>
            <a:ext cx="4113360" cy="3679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2" name="Picture 14" descr=""/>
          <p:cNvPicPr/>
          <p:nvPr/>
        </p:nvPicPr>
        <p:blipFill>
          <a:blip r:embed="rId5"/>
          <a:stretch/>
        </p:blipFill>
        <p:spPr>
          <a:xfrm>
            <a:off x="294480" y="903600"/>
            <a:ext cx="3771000" cy="5395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3" name="CustomShape 3"/>
          <p:cNvSpPr/>
          <p:nvPr/>
        </p:nvSpPr>
        <p:spPr>
          <a:xfrm flipV="1" rot="6381000">
            <a:off x="4072320" y="2108880"/>
            <a:ext cx="205920" cy="85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90000"/>
            </a:schemeClr>
          </a:soli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/>
            <a:lightRig dir="t" rig="threePt"/>
          </a:scene3d>
          <a:sp3d>
            <a:bevelT w="57150" h="571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 flipV="1" rot="3853800">
            <a:off x="4037400" y="4703040"/>
            <a:ext cx="205920" cy="85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90000"/>
            </a:schemeClr>
          </a:solidFill>
          <a:ln w="3240">
            <a:solidFill>
              <a:schemeClr val="tx1">
                <a:lumMod val="65000"/>
                <a:lumOff val="3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/>
            <a:lightRig dir="t" rig="threePt"/>
          </a:scene3d>
          <a:sp3d>
            <a:bevelT w="57150" h="571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7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Left)" transition="in">
                                      <p:cBhvr additive="repl">
                                        <p:cTn id="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228600" y="-177840"/>
            <a:ext cx="1059156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2800" strike="noStrike">
                <a:solidFill>
                  <a:srgbClr val="ffffff"/>
                </a:solidFill>
                <a:latin typeface="Calibri"/>
              </a:rPr>
              <a:t>Transactional Advertising – Increasing Efficiency</a:t>
            </a:r>
            <a:endParaRPr/>
          </a:p>
        </p:txBody>
      </p:sp>
      <p:sp>
        <p:nvSpPr>
          <p:cNvPr id="236" name="CustomShape 2"/>
          <p:cNvSpPr/>
          <p:nvPr/>
        </p:nvSpPr>
        <p:spPr>
          <a:xfrm>
            <a:off x="5308560" y="3265560"/>
            <a:ext cx="1091880" cy="934560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" name="CustomShape 3"/>
          <p:cNvSpPr/>
          <p:nvPr/>
        </p:nvSpPr>
        <p:spPr>
          <a:xfrm>
            <a:off x="5181480" y="4249800"/>
            <a:ext cx="1371240" cy="394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Purchase Incentive/ Cash Back</a:t>
            </a:r>
            <a:endParaRPr/>
          </a:p>
        </p:txBody>
      </p:sp>
      <p:pic>
        <p:nvPicPr>
          <p:cNvPr id="238" name="Picture 32" descr=""/>
          <p:cNvPicPr/>
          <p:nvPr/>
        </p:nvPicPr>
        <p:blipFill>
          <a:blip r:embed="rId1"/>
          <a:stretch/>
        </p:blipFill>
        <p:spPr>
          <a:xfrm>
            <a:off x="4038480" y="1143000"/>
            <a:ext cx="1294920" cy="1294920"/>
          </a:xfrm>
          <a:prstGeom prst="rect">
            <a:avLst/>
          </a:prstGeom>
          <a:ln w="9360">
            <a:noFill/>
          </a:ln>
        </p:spPr>
      </p:pic>
      <p:sp>
        <p:nvSpPr>
          <p:cNvPr id="239" name="CustomShape 4"/>
          <p:cNvSpPr/>
          <p:nvPr/>
        </p:nvSpPr>
        <p:spPr>
          <a:xfrm>
            <a:off x="5334120" y="1424160"/>
            <a:ext cx="1091880" cy="934560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" name="CustomShape 5"/>
          <p:cNvSpPr/>
          <p:nvPr/>
        </p:nvSpPr>
        <p:spPr>
          <a:xfrm>
            <a:off x="5105520" y="2376360"/>
            <a:ext cx="152352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Alternative Payment</a:t>
            </a:r>
            <a:endParaRPr/>
          </a:p>
        </p:txBody>
      </p:sp>
      <p:pic>
        <p:nvPicPr>
          <p:cNvPr id="241" name="Picture 62" descr=""/>
          <p:cNvPicPr/>
          <p:nvPr/>
        </p:nvPicPr>
        <p:blipFill>
          <a:blip r:embed="rId2"/>
          <a:stretch/>
        </p:blipFill>
        <p:spPr>
          <a:xfrm rot="7241400">
            <a:off x="5261040" y="1371600"/>
            <a:ext cx="1025280" cy="1026000"/>
          </a:xfrm>
          <a:prstGeom prst="rect">
            <a:avLst/>
          </a:prstGeom>
          <a:ln w="9360">
            <a:noFill/>
          </a:ln>
        </p:spPr>
      </p:pic>
      <p:sp>
        <p:nvSpPr>
          <p:cNvPr id="242" name="CustomShape 6"/>
          <p:cNvSpPr/>
          <p:nvPr/>
        </p:nvSpPr>
        <p:spPr>
          <a:xfrm rot="3582600">
            <a:off x="5469120" y="1797840"/>
            <a:ext cx="840960" cy="288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300" strike="noStrike">
                <a:solidFill>
                  <a:srgbClr val="ffffff"/>
                </a:solidFill>
                <a:latin typeface="Calibri"/>
              </a:rPr>
              <a:t>FREE</a:t>
            </a:r>
            <a:endParaRPr/>
          </a:p>
        </p:txBody>
      </p:sp>
      <p:sp>
        <p:nvSpPr>
          <p:cNvPr id="243" name="CustomShape 7"/>
          <p:cNvSpPr/>
          <p:nvPr/>
        </p:nvSpPr>
        <p:spPr>
          <a:xfrm>
            <a:off x="7165800" y="3733920"/>
            <a:ext cx="1447560" cy="761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cap="rnd" w="12600">
            <a:solidFill>
              <a:srgbClr val="ff6600"/>
            </a:solidFill>
            <a:custDash>
              <a:ds d="400000" sp="3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ＭＳ Ｐゴシック"/>
              </a:rPr>
              <a:t>Coupons</a:t>
            </a:r>
            <a:endParaRPr/>
          </a:p>
        </p:txBody>
      </p:sp>
      <p:pic>
        <p:nvPicPr>
          <p:cNvPr id="244" name="Picture 88" descr=""/>
          <p:cNvPicPr/>
          <p:nvPr/>
        </p:nvPicPr>
        <p:blipFill>
          <a:blip r:embed="rId3"/>
          <a:stretch/>
        </p:blipFill>
        <p:spPr>
          <a:xfrm>
            <a:off x="5486400" y="3429000"/>
            <a:ext cx="690120" cy="623520"/>
          </a:xfrm>
          <a:prstGeom prst="rect">
            <a:avLst/>
          </a:prstGeom>
          <a:ln w="9360">
            <a:noFill/>
          </a:ln>
        </p:spPr>
      </p:pic>
      <p:sp>
        <p:nvSpPr>
          <p:cNvPr id="245" name="CustomShape 8"/>
          <p:cNvSpPr/>
          <p:nvPr/>
        </p:nvSpPr>
        <p:spPr>
          <a:xfrm>
            <a:off x="5329080" y="5033880"/>
            <a:ext cx="1091880" cy="934560"/>
          </a:xfrm>
          <a:prstGeom prst="rect">
            <a:avLst/>
          </a:prstGeom>
          <a:solidFill>
            <a:schemeClr val="bg1"/>
          </a:solidFill>
          <a:ln>
            <a:solidFill>
              <a:srgbClr val="ff6600"/>
            </a:solidFill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6" name="Picture 37" descr=""/>
          <p:cNvPicPr/>
          <p:nvPr/>
        </p:nvPicPr>
        <p:blipFill>
          <a:blip r:embed="rId4"/>
          <a:stretch/>
        </p:blipFill>
        <p:spPr>
          <a:xfrm>
            <a:off x="5362560" y="5029200"/>
            <a:ext cx="939600" cy="939600"/>
          </a:xfrm>
          <a:prstGeom prst="rect">
            <a:avLst/>
          </a:prstGeom>
          <a:ln w="9360">
            <a:noFill/>
          </a:ln>
        </p:spPr>
      </p:pic>
      <p:sp>
        <p:nvSpPr>
          <p:cNvPr id="247" name="CustomShape 9"/>
          <p:cNvSpPr/>
          <p:nvPr/>
        </p:nvSpPr>
        <p:spPr>
          <a:xfrm>
            <a:off x="5210280" y="6037200"/>
            <a:ext cx="137124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Cross-Sell</a:t>
            </a:r>
            <a:endParaRPr/>
          </a:p>
        </p:txBody>
      </p:sp>
      <p:pic>
        <p:nvPicPr>
          <p:cNvPr id="248" name="Picture 81" descr=""/>
          <p:cNvPicPr/>
          <p:nvPr/>
        </p:nvPicPr>
        <p:blipFill>
          <a:blip r:embed="rId5"/>
          <a:stretch/>
        </p:blipFill>
        <p:spPr>
          <a:xfrm>
            <a:off x="7346880" y="4419720"/>
            <a:ext cx="215640" cy="194760"/>
          </a:xfrm>
          <a:prstGeom prst="rect">
            <a:avLst/>
          </a:prstGeom>
          <a:ln w="9360">
            <a:noFill/>
          </a:ln>
        </p:spPr>
      </p:pic>
      <p:pic>
        <p:nvPicPr>
          <p:cNvPr id="249" name="Picture 80" descr=""/>
          <p:cNvPicPr/>
          <p:nvPr/>
        </p:nvPicPr>
        <p:blipFill>
          <a:blip r:embed="rId6"/>
          <a:stretch/>
        </p:blipFill>
        <p:spPr>
          <a:xfrm>
            <a:off x="6908760" y="2502000"/>
            <a:ext cx="1854000" cy="1612440"/>
          </a:xfrm>
          <a:prstGeom prst="rect">
            <a:avLst/>
          </a:prstGeom>
          <a:ln w="9360">
            <a:noFill/>
          </a:ln>
          <a:effectLst>
            <a:outerShdw algn="tl" dir="2700000" dist="50800" rotWithShape="0" sx="99001" sy="99001">
              <a:srgbClr val="808080">
                <a:alpha val="59000"/>
              </a:srgbClr>
            </a:outerShdw>
          </a:effectLst>
        </p:spPr>
      </p:pic>
      <p:sp>
        <p:nvSpPr>
          <p:cNvPr id="250" name="CustomShape 10"/>
          <p:cNvSpPr/>
          <p:nvPr/>
        </p:nvSpPr>
        <p:spPr>
          <a:xfrm rot="21376800">
            <a:off x="7289640" y="3019320"/>
            <a:ext cx="116820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ORDER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alibri"/>
              </a:rPr>
              <a:t>RECEIPT</a:t>
            </a:r>
            <a:endParaRPr/>
          </a:p>
        </p:txBody>
      </p:sp>
      <p:pic>
        <p:nvPicPr>
          <p:cNvPr id="251" name="Picture 32" descr=""/>
          <p:cNvPicPr/>
          <p:nvPr/>
        </p:nvPicPr>
        <p:blipFill>
          <a:blip r:embed="rId7"/>
          <a:stretch/>
        </p:blipFill>
        <p:spPr>
          <a:xfrm>
            <a:off x="4038480" y="2982960"/>
            <a:ext cx="1294920" cy="1294920"/>
          </a:xfrm>
          <a:prstGeom prst="rect">
            <a:avLst/>
          </a:prstGeom>
          <a:ln w="9360">
            <a:noFill/>
          </a:ln>
        </p:spPr>
      </p:pic>
      <p:pic>
        <p:nvPicPr>
          <p:cNvPr id="252" name="Picture 32" descr=""/>
          <p:cNvPicPr/>
          <p:nvPr/>
        </p:nvPicPr>
        <p:blipFill>
          <a:blip r:embed="rId8"/>
          <a:stretch/>
        </p:blipFill>
        <p:spPr>
          <a:xfrm>
            <a:off x="4038480" y="4759200"/>
            <a:ext cx="1294920" cy="1294920"/>
          </a:xfrm>
          <a:prstGeom prst="rect">
            <a:avLst/>
          </a:prstGeom>
          <a:ln w="9360">
            <a:noFill/>
          </a:ln>
        </p:spPr>
      </p:pic>
      <p:sp>
        <p:nvSpPr>
          <p:cNvPr id="253" name="CustomShape 11"/>
          <p:cNvSpPr/>
          <p:nvPr/>
        </p:nvSpPr>
        <p:spPr>
          <a:xfrm>
            <a:off x="1711800" y="5169240"/>
            <a:ext cx="210636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trike="noStrike">
                <a:solidFill>
                  <a:srgbClr val="000000"/>
                </a:solidFill>
                <a:latin typeface="Calibri"/>
              </a:rPr>
              <a:t>I want to pay</a:t>
            </a:r>
            <a:endParaRPr/>
          </a:p>
        </p:txBody>
      </p:sp>
      <p:sp>
        <p:nvSpPr>
          <p:cNvPr id="254" name="CustomShape 12"/>
          <p:cNvSpPr/>
          <p:nvPr/>
        </p:nvSpPr>
        <p:spPr>
          <a:xfrm>
            <a:off x="1555920" y="5068800"/>
            <a:ext cx="2101320" cy="599760"/>
          </a:xfrm>
          <a:prstGeom prst="wedgeRoundRectCallout">
            <a:avLst>
              <a:gd name="adj1" fmla="val -62009"/>
              <a:gd name="adj2" fmla="val -55662"/>
              <a:gd name="adj3" fmla="val 16667"/>
            </a:avLst>
          </a:prstGeom>
          <a:solidFill>
            <a:srgbClr val="8ab98a">
              <a:alpha val="11000"/>
            </a:srgbClr>
          </a:solidFill>
          <a:ln w="9360">
            <a:solidFill>
              <a:srgbClr val="8ab98a"/>
            </a:solidFill>
            <a:miter/>
          </a:ln>
          <a:effectLst>
            <a:outerShdw dir="5400000" dist="23000" rotWithShape="0">
              <a:srgbClr val="80808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5" name="CustomShape 13"/>
          <p:cNvSpPr/>
          <p:nvPr/>
        </p:nvSpPr>
        <p:spPr>
          <a:xfrm>
            <a:off x="1711800" y="1802160"/>
            <a:ext cx="1869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trike="noStrike">
                <a:solidFill>
                  <a:srgbClr val="000000"/>
                </a:solidFill>
                <a:latin typeface="Calibri"/>
              </a:rPr>
              <a:t>I won’t pay</a:t>
            </a:r>
            <a:endParaRPr/>
          </a:p>
        </p:txBody>
      </p:sp>
      <p:sp>
        <p:nvSpPr>
          <p:cNvPr id="256" name="CustomShape 14"/>
          <p:cNvSpPr/>
          <p:nvPr/>
        </p:nvSpPr>
        <p:spPr>
          <a:xfrm>
            <a:off x="1600200" y="1706400"/>
            <a:ext cx="2101320" cy="599760"/>
          </a:xfrm>
          <a:prstGeom prst="wedgeRoundRectCallout">
            <a:avLst>
              <a:gd name="adj1" fmla="val -62435"/>
              <a:gd name="adj2" fmla="val 55185"/>
              <a:gd name="adj3" fmla="val 16667"/>
            </a:avLst>
          </a:prstGeom>
          <a:solidFill>
            <a:srgbClr val="8ab98a">
              <a:alpha val="11000"/>
            </a:srgbClr>
          </a:solidFill>
          <a:ln w="9360">
            <a:solidFill>
              <a:srgbClr val="8ab98a"/>
            </a:solidFill>
            <a:miter/>
          </a:ln>
          <a:effectLst>
            <a:outerShdw dir="5400000" dist="23000" rotWithShape="0">
              <a:srgbClr val="80808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7" name="CustomShape 15"/>
          <p:cNvSpPr/>
          <p:nvPr/>
        </p:nvSpPr>
        <p:spPr>
          <a:xfrm>
            <a:off x="1711440" y="3360600"/>
            <a:ext cx="18698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trike="noStrike">
                <a:solidFill>
                  <a:srgbClr val="000000"/>
                </a:solidFill>
                <a:latin typeface="Calibri"/>
              </a:rPr>
              <a:t>I might pay</a:t>
            </a:r>
            <a:endParaRPr/>
          </a:p>
        </p:txBody>
      </p:sp>
      <p:sp>
        <p:nvSpPr>
          <p:cNvPr id="258" name="CustomShape 16"/>
          <p:cNvSpPr/>
          <p:nvPr/>
        </p:nvSpPr>
        <p:spPr>
          <a:xfrm>
            <a:off x="1555920" y="3276720"/>
            <a:ext cx="2101320" cy="599760"/>
          </a:xfrm>
          <a:prstGeom prst="wedgeRoundRectCallout">
            <a:avLst>
              <a:gd name="adj1" fmla="val -62778"/>
              <a:gd name="adj2" fmla="val -11097"/>
              <a:gd name="adj3" fmla="val 16667"/>
            </a:avLst>
          </a:prstGeom>
          <a:solidFill>
            <a:srgbClr val="8ab98a">
              <a:alpha val="11000"/>
            </a:srgbClr>
          </a:solidFill>
          <a:ln w="9360">
            <a:solidFill>
              <a:srgbClr val="8ab98a"/>
            </a:solidFill>
            <a:miter/>
          </a:ln>
          <a:effectLst>
            <a:outerShdw dir="5400000" dist="23000" rotWithShape="0">
              <a:srgbClr val="80808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59" name="Picture 36" descr=""/>
          <p:cNvPicPr/>
          <p:nvPr/>
        </p:nvPicPr>
        <p:blipFill>
          <a:blip r:embed="rId9"/>
          <a:stretch/>
        </p:blipFill>
        <p:spPr>
          <a:xfrm>
            <a:off x="228600" y="3124080"/>
            <a:ext cx="1218960" cy="1218960"/>
          </a:xfrm>
          <a:prstGeom prst="rect">
            <a:avLst/>
          </a:prstGeom>
          <a:ln w="9360">
            <a:noFill/>
          </a:ln>
        </p:spPr>
      </p:pic>
      <p:sp>
        <p:nvSpPr>
          <p:cNvPr id="260" name="CustomShape 17"/>
          <p:cNvSpPr/>
          <p:nvPr/>
        </p:nvSpPr>
        <p:spPr>
          <a:xfrm>
            <a:off x="0" y="0"/>
            <a:ext cx="9219960" cy="6857640"/>
          </a:xfrm>
          <a:prstGeom prst="rect">
            <a:avLst/>
          </a:prstGeom>
          <a:solidFill>
            <a:schemeClr val="tx1">
              <a:alpha val="36862"/>
            </a:schemeClr>
          </a:solidFill>
          <a:ln w="9360">
            <a:solidFill>
              <a:srgbClr val="2ecbcb"/>
            </a:solidFill>
            <a:miter/>
          </a:ln>
          <a:effectLst>
            <a:outerShdw dir="5400000" dist="23000" rotWithShape="0">
              <a:srgbClr val="80808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1" name="CustomShape 18"/>
          <p:cNvSpPr/>
          <p:nvPr/>
        </p:nvSpPr>
        <p:spPr>
          <a:xfrm>
            <a:off x="2867040" y="2982960"/>
            <a:ext cx="2669760" cy="232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9"/>
          <p:cNvSpPr/>
          <p:nvPr/>
        </p:nvSpPr>
        <p:spPr>
          <a:xfrm>
            <a:off x="5700600" y="1006560"/>
            <a:ext cx="2812680" cy="1819080"/>
          </a:xfrm>
          <a:prstGeom prst="rect">
            <a:avLst/>
          </a:prstGeom>
          <a:solidFill>
            <a:schemeClr val="bg1"/>
          </a:solidFill>
          <a:ln>
            <a:solidFill>
              <a:srgbClr val="bfbfbf"/>
            </a:solidFill>
          </a:ln>
          <a:effectLst>
            <a:outerShdw algn="tl" dir="5879958" dist="38100" rotWithShape="0" sx="100999" sy="100999">
              <a:srgbClr val="808080">
                <a:alpha val="24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63" name="Picture 79" descr=""/>
          <p:cNvPicPr/>
          <p:nvPr/>
        </p:nvPicPr>
        <p:blipFill>
          <a:blip r:embed="rId10"/>
          <a:srcRect l="0" t="0" r="0" b="226190"/>
          <a:stretch/>
        </p:blipFill>
        <p:spPr>
          <a:xfrm>
            <a:off x="6229080" y="1014480"/>
            <a:ext cx="1760040" cy="331200"/>
          </a:xfrm>
          <a:prstGeom prst="rect">
            <a:avLst/>
          </a:prstGeom>
          <a:ln w="9360">
            <a:noFill/>
          </a:ln>
        </p:spPr>
      </p:pic>
      <p:sp>
        <p:nvSpPr>
          <p:cNvPr id="264" name="CustomShape 20"/>
          <p:cNvSpPr/>
          <p:nvPr/>
        </p:nvSpPr>
        <p:spPr>
          <a:xfrm>
            <a:off x="5749920" y="1453680"/>
            <a:ext cx="270612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Get an 8-hour credit for FREE</a:t>
            </a:r>
            <a:endParaRPr/>
          </a:p>
        </p:txBody>
      </p:sp>
      <p:pic>
        <p:nvPicPr>
          <p:cNvPr id="265" name="Picture 72" descr=""/>
          <p:cNvPicPr/>
          <p:nvPr/>
        </p:nvPicPr>
        <p:blipFill>
          <a:blip r:embed="rId11"/>
          <a:stretch/>
        </p:blipFill>
        <p:spPr>
          <a:xfrm>
            <a:off x="5583240" y="1588680"/>
            <a:ext cx="3158640" cy="1467000"/>
          </a:xfrm>
          <a:prstGeom prst="rect">
            <a:avLst/>
          </a:prstGeom>
          <a:ln w="9360">
            <a:noFill/>
          </a:ln>
        </p:spPr>
      </p:pic>
      <p:sp>
        <p:nvSpPr>
          <p:cNvPr id="266" name="Line 21"/>
          <p:cNvSpPr/>
          <p:nvPr/>
        </p:nvSpPr>
        <p:spPr>
          <a:xfrm>
            <a:off x="5700600" y="1387440"/>
            <a:ext cx="2813040" cy="1440"/>
          </a:xfrm>
          <a:prstGeom prst="line">
            <a:avLst/>
          </a:prstGeom>
          <a:ln w="19080">
            <a:solidFill>
              <a:schemeClr val="tx1">
                <a:lumMod val="60000"/>
                <a:lumOff val="40000"/>
              </a:schemeClr>
            </a:solidFill>
            <a:round/>
          </a:ln>
        </p:spPr>
      </p:sp>
      <p:sp>
        <p:nvSpPr>
          <p:cNvPr id="267" name="CustomShape 22"/>
          <p:cNvSpPr/>
          <p:nvPr/>
        </p:nvSpPr>
        <p:spPr>
          <a:xfrm>
            <a:off x="5753160" y="4249800"/>
            <a:ext cx="2814120" cy="2560320"/>
          </a:xfrm>
          <a:prstGeom prst="rect">
            <a:avLst/>
          </a:prstGeom>
          <a:solidFill>
            <a:schemeClr val="bg1"/>
          </a:solidFill>
          <a:ln>
            <a:solidFill>
              <a:srgbClr val="bfbfbf"/>
            </a:solidFill>
          </a:ln>
          <a:effectLst>
            <a:outerShdw algn="tl" dir="5879958" dist="38100" rotWithShape="0" sx="100999" sy="100999">
              <a:srgbClr val="808080">
                <a:alpha val="24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8" name="CustomShape 23"/>
          <p:cNvSpPr/>
          <p:nvPr/>
        </p:nvSpPr>
        <p:spPr>
          <a:xfrm>
            <a:off x="6053040" y="4735440"/>
            <a:ext cx="129492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WinZip 12</a:t>
            </a:r>
            <a:endParaRPr/>
          </a:p>
        </p:txBody>
      </p:sp>
      <p:sp>
        <p:nvSpPr>
          <p:cNvPr id="269" name="CustomShape 24"/>
          <p:cNvSpPr/>
          <p:nvPr/>
        </p:nvSpPr>
        <p:spPr>
          <a:xfrm>
            <a:off x="5802480" y="5057640"/>
            <a:ext cx="2688840" cy="839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0" name="Picture 29" descr=""/>
          <p:cNvPicPr/>
          <p:nvPr/>
        </p:nvPicPr>
        <p:blipFill>
          <a:blip r:embed="rId12"/>
          <a:stretch/>
        </p:blipFill>
        <p:spPr>
          <a:xfrm>
            <a:off x="6108840" y="5383080"/>
            <a:ext cx="768240" cy="207720"/>
          </a:xfrm>
          <a:prstGeom prst="rect">
            <a:avLst/>
          </a:prstGeom>
          <a:ln w="9360">
            <a:noFill/>
          </a:ln>
        </p:spPr>
      </p:pic>
      <p:sp>
        <p:nvSpPr>
          <p:cNvPr id="271" name="CustomShape 25"/>
          <p:cNvSpPr/>
          <p:nvPr/>
        </p:nvSpPr>
        <p:spPr>
          <a:xfrm>
            <a:off x="7349040" y="5344920"/>
            <a:ext cx="129456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 strike="noStrike">
                <a:solidFill>
                  <a:srgbClr val="000000"/>
                </a:solidFill>
                <a:latin typeface="Calibri"/>
              </a:rPr>
              <a:t>$9.95 (save $20)</a:t>
            </a:r>
            <a:endParaRPr/>
          </a:p>
        </p:txBody>
      </p:sp>
      <p:pic>
        <p:nvPicPr>
          <p:cNvPr id="272" name="Picture 53" descr=""/>
          <p:cNvPicPr/>
          <p:nvPr/>
        </p:nvPicPr>
        <p:blipFill>
          <a:blip r:embed="rId13"/>
          <a:stretch/>
        </p:blipFill>
        <p:spPr>
          <a:xfrm>
            <a:off x="6108840" y="5665320"/>
            <a:ext cx="829440" cy="154080"/>
          </a:xfrm>
          <a:prstGeom prst="rect">
            <a:avLst/>
          </a:prstGeom>
          <a:ln w="9360">
            <a:noFill/>
          </a:ln>
        </p:spPr>
      </p:pic>
      <p:sp>
        <p:nvSpPr>
          <p:cNvPr id="273" name="CustomShape 26"/>
          <p:cNvSpPr/>
          <p:nvPr/>
        </p:nvSpPr>
        <p:spPr>
          <a:xfrm>
            <a:off x="7348680" y="5591160"/>
            <a:ext cx="129492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 strike="noStrike">
                <a:solidFill>
                  <a:srgbClr val="000000"/>
                </a:solidFill>
                <a:latin typeface="Calibri"/>
              </a:rPr>
              <a:t>$6.95 (save $15)</a:t>
            </a:r>
            <a:endParaRPr/>
          </a:p>
        </p:txBody>
      </p:sp>
      <p:pic>
        <p:nvPicPr>
          <p:cNvPr id="274" name="Picture 56" descr=""/>
          <p:cNvPicPr/>
          <p:nvPr/>
        </p:nvPicPr>
        <p:blipFill>
          <a:blip r:embed="rId14"/>
          <a:stretch/>
        </p:blipFill>
        <p:spPr>
          <a:xfrm>
            <a:off x="5900760" y="5402160"/>
            <a:ext cx="131760" cy="151920"/>
          </a:xfrm>
          <a:prstGeom prst="rect">
            <a:avLst/>
          </a:prstGeom>
          <a:ln w="9360">
            <a:noFill/>
          </a:ln>
        </p:spPr>
      </p:pic>
      <p:pic>
        <p:nvPicPr>
          <p:cNvPr id="275" name="Picture 57" descr=""/>
          <p:cNvPicPr/>
          <p:nvPr/>
        </p:nvPicPr>
        <p:blipFill>
          <a:blip r:embed="rId15"/>
          <a:stretch/>
        </p:blipFill>
        <p:spPr>
          <a:xfrm>
            <a:off x="5900760" y="5665320"/>
            <a:ext cx="131760" cy="122400"/>
          </a:xfrm>
          <a:prstGeom prst="rect">
            <a:avLst/>
          </a:prstGeom>
          <a:ln w="9360">
            <a:noFill/>
          </a:ln>
        </p:spPr>
      </p:pic>
      <p:sp>
        <p:nvSpPr>
          <p:cNvPr id="276" name="CustomShape 27"/>
          <p:cNvSpPr/>
          <p:nvPr/>
        </p:nvSpPr>
        <p:spPr>
          <a:xfrm>
            <a:off x="6967440" y="4735440"/>
            <a:ext cx="129456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 strike="noStrike">
                <a:solidFill>
                  <a:srgbClr val="000000"/>
                </a:solidFill>
                <a:latin typeface="Calibri"/>
              </a:rPr>
              <a:t>$29.95</a:t>
            </a:r>
            <a:endParaRPr/>
          </a:p>
        </p:txBody>
      </p:sp>
      <p:pic>
        <p:nvPicPr>
          <p:cNvPr id="277" name="Picture 44" descr=""/>
          <p:cNvPicPr/>
          <p:nvPr/>
        </p:nvPicPr>
        <p:blipFill>
          <a:blip r:embed="rId16"/>
          <a:srcRect l="6098" t="0" r="6098" b="0"/>
          <a:stretch/>
        </p:blipFill>
        <p:spPr>
          <a:xfrm>
            <a:off x="5787360" y="4287240"/>
            <a:ext cx="2751120" cy="389160"/>
          </a:xfrm>
          <a:prstGeom prst="rect">
            <a:avLst/>
          </a:prstGeom>
          <a:ln w="9360">
            <a:noFill/>
          </a:ln>
        </p:spPr>
      </p:pic>
      <p:sp>
        <p:nvSpPr>
          <p:cNvPr id="278" name="CustomShape 28"/>
          <p:cNvSpPr/>
          <p:nvPr/>
        </p:nvSpPr>
        <p:spPr>
          <a:xfrm>
            <a:off x="6586560" y="6431400"/>
            <a:ext cx="1294920" cy="302400"/>
          </a:xfrm>
          <a:prstGeom prst="actionButtonBlank">
            <a:avLst/>
          </a:prstGeom>
          <a:gradFill>
            <a:gsLst>
              <a:gs pos="4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/>
          </a:gradFill>
          <a:ln w="9360">
            <a:solidFill>
              <a:schemeClr val="bg1">
                <a:lumMod val="75000"/>
              </a:schemeClr>
            </a:solidFill>
            <a:round/>
          </a:ln>
          <a:scene3d>
            <a:camera prst="orthographicFront"/>
            <a:lightRig dir="t" rig="threePt"/>
          </a:scene3d>
          <a:sp3d>
            <a:bevelT prst="coolSlant" w="82550"/>
          </a:sp3d>
        </p:spPr>
        <p:style>
          <a:lnRef idx="0"/>
          <a:fillRef idx="0"/>
          <a:effectRef idx="0"/>
          <a:fontRef idx="minor"/>
        </p:style>
      </p:sp>
      <p:sp>
        <p:nvSpPr>
          <p:cNvPr id="279" name="CustomShape 29"/>
          <p:cNvSpPr/>
          <p:nvPr/>
        </p:nvSpPr>
        <p:spPr>
          <a:xfrm>
            <a:off x="5805360" y="5057640"/>
            <a:ext cx="2688840" cy="245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CustomShape 30"/>
          <p:cNvSpPr/>
          <p:nvPr/>
        </p:nvSpPr>
        <p:spPr>
          <a:xfrm>
            <a:off x="5788080" y="5057640"/>
            <a:ext cx="270324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Special Offers! Add to Your Cart &amp; Save:</a:t>
            </a:r>
            <a:endParaRPr/>
          </a:p>
        </p:txBody>
      </p:sp>
      <p:sp>
        <p:nvSpPr>
          <p:cNvPr id="281" name="CustomShape 31"/>
          <p:cNvSpPr/>
          <p:nvPr/>
        </p:nvSpPr>
        <p:spPr>
          <a:xfrm>
            <a:off x="6586560" y="6440760"/>
            <a:ext cx="129456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Checkout Now &gt;&gt;</a:t>
            </a:r>
            <a:endParaRPr/>
          </a:p>
        </p:txBody>
      </p:sp>
      <p:sp>
        <p:nvSpPr>
          <p:cNvPr id="282" name="CustomShape 32"/>
          <p:cNvSpPr/>
          <p:nvPr/>
        </p:nvSpPr>
        <p:spPr>
          <a:xfrm>
            <a:off x="6967440" y="6030720"/>
            <a:ext cx="129456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 strike="noStrike">
                <a:solidFill>
                  <a:srgbClr val="000000"/>
                </a:solidFill>
                <a:latin typeface="Calibri"/>
              </a:rPr>
              <a:t>$19.90</a:t>
            </a:r>
            <a:endParaRPr/>
          </a:p>
        </p:txBody>
      </p:sp>
      <p:sp>
        <p:nvSpPr>
          <p:cNvPr id="283" name="CustomShape 33"/>
          <p:cNvSpPr/>
          <p:nvPr/>
        </p:nvSpPr>
        <p:spPr>
          <a:xfrm>
            <a:off x="6053040" y="6030720"/>
            <a:ext cx="1085400" cy="2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000" strike="noStrike">
                <a:solidFill>
                  <a:srgbClr val="000000"/>
                </a:solidFill>
                <a:latin typeface="Calibri"/>
              </a:rPr>
              <a:t>CART TOTAL:</a:t>
            </a:r>
            <a:endParaRPr/>
          </a:p>
        </p:txBody>
      </p:sp>
      <p:pic>
        <p:nvPicPr>
          <p:cNvPr id="284" name="Picture 104" descr=""/>
          <p:cNvPicPr/>
          <p:nvPr/>
        </p:nvPicPr>
        <p:blipFill>
          <a:blip r:embed="rId17"/>
          <a:stretch/>
        </p:blipFill>
        <p:spPr>
          <a:xfrm>
            <a:off x="5842440" y="4743720"/>
            <a:ext cx="266400" cy="266400"/>
          </a:xfrm>
          <a:prstGeom prst="rect">
            <a:avLst/>
          </a:prstGeom>
          <a:ln w="9360">
            <a:noFill/>
          </a:ln>
        </p:spPr>
      </p:pic>
      <p:pic>
        <p:nvPicPr>
          <p:cNvPr id="285" name="Picture 5" descr=""/>
          <p:cNvPicPr/>
          <p:nvPr/>
        </p:nvPicPr>
        <p:blipFill>
          <a:blip r:embed="rId18"/>
          <a:srcRect l="0" t="0" r="18624" b="60977"/>
          <a:stretch/>
        </p:blipFill>
        <p:spPr>
          <a:xfrm>
            <a:off x="5651640" y="2825640"/>
            <a:ext cx="3028680" cy="1687320"/>
          </a:xfrm>
          <a:prstGeom prst="rect">
            <a:avLst/>
          </a:prstGeom>
          <a:ln w="9360">
            <a:noFill/>
          </a:ln>
        </p:spPr>
      </p:pic>
      <p:sp>
        <p:nvSpPr>
          <p:cNvPr id="286" name="CustomShape 34"/>
          <p:cNvSpPr/>
          <p:nvPr/>
        </p:nvSpPr>
        <p:spPr>
          <a:xfrm>
            <a:off x="4280040" y="2676600"/>
            <a:ext cx="1782360" cy="1819080"/>
          </a:xfrm>
          <a:prstGeom prst="rect">
            <a:avLst/>
          </a:prstGeom>
          <a:solidFill>
            <a:schemeClr val="bg1"/>
          </a:solidFill>
          <a:ln>
            <a:solidFill>
              <a:srgbClr val="bfbfbf"/>
            </a:solidFill>
          </a:ln>
          <a:effectLst>
            <a:outerShdw algn="tl" dir="5879958" dist="38100" rotWithShape="0" sx="100999" sy="100999">
              <a:srgbClr val="808080">
                <a:alpha val="24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7" name="Picture 116" descr=""/>
          <p:cNvPicPr/>
          <p:nvPr/>
        </p:nvPicPr>
        <p:blipFill>
          <a:blip r:embed="rId19"/>
          <a:stretch/>
        </p:blipFill>
        <p:spPr>
          <a:xfrm>
            <a:off x="4293720" y="2684520"/>
            <a:ext cx="1751040" cy="391680"/>
          </a:xfrm>
          <a:prstGeom prst="rect">
            <a:avLst/>
          </a:prstGeom>
          <a:ln w="9360">
            <a:noFill/>
          </a:ln>
        </p:spPr>
      </p:pic>
      <p:sp>
        <p:nvSpPr>
          <p:cNvPr id="288" name="CustomShape 35"/>
          <p:cNvSpPr/>
          <p:nvPr/>
        </p:nvSpPr>
        <p:spPr>
          <a:xfrm>
            <a:off x="4343400" y="3124080"/>
            <a:ext cx="166824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trike="noStrike">
                <a:solidFill>
                  <a:srgbClr val="000000"/>
                </a:solidFill>
                <a:latin typeface="Calibri"/>
              </a:rPr>
              <a:t>Thank you for your order</a:t>
            </a:r>
            <a:endParaRPr/>
          </a:p>
        </p:txBody>
      </p:sp>
      <p:sp>
        <p:nvSpPr>
          <p:cNvPr id="289" name="CustomShape 36"/>
          <p:cNvSpPr/>
          <p:nvPr/>
        </p:nvSpPr>
        <p:spPr>
          <a:xfrm>
            <a:off x="4352760" y="3857760"/>
            <a:ext cx="796680" cy="429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  <a:custDash>
              <a:ds d="500000" sp="4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37"/>
          <p:cNvSpPr/>
          <p:nvPr/>
        </p:nvSpPr>
        <p:spPr>
          <a:xfrm>
            <a:off x="4267080" y="4010040"/>
            <a:ext cx="882360" cy="27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200" strike="noStrike">
                <a:solidFill>
                  <a:srgbClr val="000000"/>
                </a:solidFill>
                <a:latin typeface="Calibri"/>
              </a:rPr>
              <a:t>$5 off</a:t>
            </a:r>
            <a:endParaRPr/>
          </a:p>
        </p:txBody>
      </p:sp>
      <p:pic>
        <p:nvPicPr>
          <p:cNvPr id="291" name="Picture 123" descr=""/>
          <p:cNvPicPr/>
          <p:nvPr/>
        </p:nvPicPr>
        <p:blipFill>
          <a:blip r:embed="rId20"/>
          <a:stretch/>
        </p:blipFill>
        <p:spPr>
          <a:xfrm>
            <a:off x="4352400" y="3934440"/>
            <a:ext cx="796680" cy="119160"/>
          </a:xfrm>
          <a:prstGeom prst="rect">
            <a:avLst/>
          </a:prstGeom>
          <a:ln w="9360">
            <a:noFill/>
          </a:ln>
        </p:spPr>
      </p:pic>
      <p:sp>
        <p:nvSpPr>
          <p:cNvPr id="292" name="CustomShape 38"/>
          <p:cNvSpPr/>
          <p:nvPr/>
        </p:nvSpPr>
        <p:spPr>
          <a:xfrm>
            <a:off x="5191200" y="3857760"/>
            <a:ext cx="796680" cy="429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  <a:custDash>
              <a:ds d="500000" sp="4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" name="Picture 129" descr=""/>
          <p:cNvPicPr/>
          <p:nvPr/>
        </p:nvPicPr>
        <p:blipFill>
          <a:blip r:embed="rId21"/>
          <a:stretch/>
        </p:blipFill>
        <p:spPr>
          <a:xfrm>
            <a:off x="5231880" y="3906360"/>
            <a:ext cx="406440" cy="347400"/>
          </a:xfrm>
          <a:prstGeom prst="rect">
            <a:avLst/>
          </a:prstGeom>
          <a:ln w="9360">
            <a:noFill/>
          </a:ln>
        </p:spPr>
      </p:pic>
      <p:sp>
        <p:nvSpPr>
          <p:cNvPr id="294" name="CustomShape 39"/>
          <p:cNvSpPr/>
          <p:nvPr/>
        </p:nvSpPr>
        <p:spPr>
          <a:xfrm>
            <a:off x="5263560" y="3830760"/>
            <a:ext cx="761760" cy="455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200" strike="noStrike">
                <a:solidFill>
                  <a:srgbClr val="000000"/>
                </a:solidFill>
                <a:latin typeface="Calibri"/>
              </a:rPr>
              <a:t>$10 </a:t>
            </a:r>
            <a:endParaRPr/>
          </a:p>
          <a:p>
            <a:pPr algn="r">
              <a:lnSpc>
                <a:spcPct val="100000"/>
              </a:lnSpc>
            </a:pPr>
            <a:r>
              <a:rPr b="1" lang="en-US" sz="1200" strike="noStrike">
                <a:solidFill>
                  <a:srgbClr val="000000"/>
                </a:solidFill>
                <a:latin typeface="Calibri"/>
              </a:rPr>
              <a:t>off</a:t>
            </a:r>
            <a:endParaRPr/>
          </a:p>
        </p:txBody>
      </p:sp>
    </p:spTree>
  </p:cSld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00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12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24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500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457200" y="44280"/>
            <a:ext cx="8229240" cy="630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5000"/>
              </a:lnSpc>
            </a:pPr>
            <a:r>
              <a:rPr b="1" lang="en-US" sz="2700" strike="noStrike">
                <a:solidFill>
                  <a:srgbClr val="ffffff"/>
                </a:solidFill>
                <a:latin typeface="Calibri"/>
              </a:rPr>
              <a:t>Example: Snapfish and Flowers</a:t>
            </a:r>
            <a:endParaRPr/>
          </a:p>
        </p:txBody>
      </p:sp>
      <p:pic>
        <p:nvPicPr>
          <p:cNvPr id="296" name="Picture 3" descr=""/>
          <p:cNvPicPr/>
          <p:nvPr/>
        </p:nvPicPr>
        <p:blipFill>
          <a:blip r:embed="rId1"/>
          <a:stretch/>
        </p:blipFill>
        <p:spPr>
          <a:xfrm>
            <a:off x="2393640" y="781560"/>
            <a:ext cx="4195440" cy="559116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6589080" y="781560"/>
            <a:ext cx="2554560" cy="559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Flower company pays to acquire customers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000" strike="noStrike">
                <a:solidFill>
                  <a:srgbClr val="000000"/>
                </a:solidFill>
                <a:latin typeface="Arial"/>
              </a:rPr>
              <a:t>Bad” customer for Snapfish = Great customer for FTD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Snapfish earns more $, more margin, from sending customers to FTD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105000"/>
              <a:buFont typeface="Helvetica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Alternative payment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